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56" r:id="rId2"/>
    <p:sldId id="291" r:id="rId3"/>
    <p:sldId id="260" r:id="rId4"/>
    <p:sldId id="257" r:id="rId5"/>
    <p:sldId id="264" r:id="rId6"/>
    <p:sldId id="279" r:id="rId7"/>
    <p:sldId id="259" r:id="rId8"/>
    <p:sldId id="273" r:id="rId9"/>
    <p:sldId id="274" r:id="rId10"/>
    <p:sldId id="283" r:id="rId11"/>
    <p:sldId id="284" r:id="rId12"/>
    <p:sldId id="285" r:id="rId13"/>
    <p:sldId id="292" r:id="rId14"/>
    <p:sldId id="293" r:id="rId15"/>
    <p:sldId id="282" r:id="rId16"/>
    <p:sldId id="281" r:id="rId17"/>
    <p:sldId id="289" r:id="rId18"/>
    <p:sldId id="290" r:id="rId19"/>
    <p:sldId id="28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E056"/>
    <a:srgbClr val="FFC000"/>
    <a:srgbClr val="8BAF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64079"/>
  </p:normalViewPr>
  <p:slideViewPr>
    <p:cSldViewPr snapToGrid="0">
      <p:cViewPr varScale="1">
        <p:scale>
          <a:sx n="70" d="100"/>
          <a:sy n="70" d="100"/>
        </p:scale>
        <p:origin x="107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Cyber</a:t>
            </a:r>
            <a:r>
              <a:rPr lang="en-US" baseline="0" dirty="0"/>
              <a:t> Bullying Reports Percentage Across Age Groups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Sheet1!$A$2:$A$8</c:f>
              <c:strCache>
                <c:ptCount val="6"/>
                <c:pt idx="0">
                  <c:v>18-25</c:v>
                </c:pt>
                <c:pt idx="1">
                  <c:v>26-35</c:v>
                </c:pt>
                <c:pt idx="2">
                  <c:v>36-45</c:v>
                </c:pt>
                <c:pt idx="3">
                  <c:v>46-55</c:v>
                </c:pt>
                <c:pt idx="4">
                  <c:v>56-65</c:v>
                </c:pt>
                <c:pt idx="5">
                  <c:v>66+</c:v>
                </c:pt>
              </c:strCache>
            </c:strRef>
          </c:cat>
          <c:val>
            <c:numRef>
              <c:f>Sheet1!$B$2:$B$8</c:f>
              <c:numCache>
                <c:formatCode>0%</c:formatCode>
                <c:ptCount val="7"/>
                <c:pt idx="0">
                  <c:v>0.40500000000000003</c:v>
                </c:pt>
                <c:pt idx="1">
                  <c:v>0.24</c:v>
                </c:pt>
                <c:pt idx="2">
                  <c:v>0.15</c:v>
                </c:pt>
                <c:pt idx="3">
                  <c:v>0.13</c:v>
                </c:pt>
                <c:pt idx="4">
                  <c:v>7.0000000000000007E-2</c:v>
                </c:pt>
                <c:pt idx="5" formatCode="0.00%">
                  <c:v>6.5000000000000002E-2</c:v>
                </c:pt>
              </c:numCache>
            </c:numRef>
          </c:val>
          <c:extLst>
            <c:ext xmlns:c16="http://schemas.microsoft.com/office/drawing/2014/chart" uri="{C3380CC4-5D6E-409C-BE32-E72D297353CC}">
              <c16:uniqueId val="{00000000-315B-D44B-8794-E594893965F8}"/>
            </c:ext>
          </c:extLst>
        </c:ser>
        <c:dLbls>
          <c:showLegendKey val="0"/>
          <c:showVal val="0"/>
          <c:showCatName val="0"/>
          <c:showSerName val="0"/>
          <c:showPercent val="0"/>
          <c:showBubbleSize val="0"/>
        </c:dLbls>
        <c:gapWidth val="219"/>
        <c:overlap val="-27"/>
        <c:axId val="2046122592"/>
        <c:axId val="2046530784"/>
      </c:barChart>
      <c:catAx>
        <c:axId val="2046122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6530784"/>
        <c:crosses val="autoZero"/>
        <c:auto val="1"/>
        <c:lblAlgn val="ctr"/>
        <c:lblOffset val="100"/>
        <c:noMultiLvlLbl val="0"/>
      </c:catAx>
      <c:valAx>
        <c:axId val="20465307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6122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F7206-6529-854F-8704-3B894D136AD2}" type="datetimeFigureOut">
              <a:rPr lang="en-US" smtClean="0"/>
              <a:t>5/6/25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112494-C097-6C42-985E-5C5C92554C74}" type="slidenum">
              <a:rPr lang="en-US" smtClean="0"/>
              <a:t>‹#›</a:t>
            </a:fld>
            <a:endParaRPr lang="en-US"/>
          </a:p>
        </p:txBody>
      </p:sp>
    </p:spTree>
    <p:extLst>
      <p:ext uri="{BB962C8B-B14F-4D97-AF65-F5344CB8AC3E}">
        <p14:creationId xmlns:p14="http://schemas.microsoft.com/office/powerpoint/2010/main" val="3838976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this is a presentation about cyber bullying in the 21st century. </a:t>
            </a:r>
          </a:p>
          <a:p>
            <a:r>
              <a:rPr lang="en-US" dirty="0"/>
              <a:t>My something awesome project studies cyber bullying, especially serious cyber bullying campaigns, and to </a:t>
            </a:r>
            <a:r>
              <a:rPr lang="en-US" dirty="0" err="1"/>
              <a:t>analyse</a:t>
            </a:r>
            <a:r>
              <a:rPr lang="en-US" dirty="0"/>
              <a:t> and create a framework on how we can deal with it.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presentation, I want to stress the fact that cyber bullying can happen to anyone, children, teens and adults alike.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will be looking at a few cases  is on how cyber bullying affects everyone and to bring more gravity to the word. </a:t>
            </a:r>
          </a:p>
          <a:p>
            <a:endParaRPr lang="en-US" dirty="0"/>
          </a:p>
        </p:txBody>
      </p:sp>
      <p:sp>
        <p:nvSpPr>
          <p:cNvPr id="4" name="Slide Number Placeholder 3"/>
          <p:cNvSpPr>
            <a:spLocks noGrp="1"/>
          </p:cNvSpPr>
          <p:nvPr>
            <p:ph type="sldNum" sz="quarter" idx="5"/>
          </p:nvPr>
        </p:nvSpPr>
        <p:spPr/>
        <p:txBody>
          <a:bodyPr/>
          <a:lstStyle/>
          <a:p>
            <a:fld id="{A0112494-C097-6C42-985E-5C5C92554C74}" type="slidenum">
              <a:rPr lang="en-US" smtClean="0"/>
              <a:t>1</a:t>
            </a:fld>
            <a:endParaRPr lang="en-US"/>
          </a:p>
        </p:txBody>
      </p:sp>
    </p:spTree>
    <p:extLst>
      <p:ext uri="{BB962C8B-B14F-4D97-AF65-F5344CB8AC3E}">
        <p14:creationId xmlns:p14="http://schemas.microsoft.com/office/powerpoint/2010/main" val="342174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hope to bring about this awareness on all age groups,  since the word “cyber bullying” has its meanings diluted, and there is not enough awareness on how it affects adults without the tools to deal with this.</a:t>
            </a:r>
          </a:p>
          <a:p>
            <a:endParaRPr lang="en-US" dirty="0"/>
          </a:p>
        </p:txBody>
      </p:sp>
      <p:sp>
        <p:nvSpPr>
          <p:cNvPr id="4" name="Slide Number Placeholder 3"/>
          <p:cNvSpPr>
            <a:spLocks noGrp="1"/>
          </p:cNvSpPr>
          <p:nvPr>
            <p:ph type="sldNum" sz="quarter" idx="5"/>
          </p:nvPr>
        </p:nvSpPr>
        <p:spPr/>
        <p:txBody>
          <a:bodyPr/>
          <a:lstStyle/>
          <a:p>
            <a:fld id="{A0112494-C097-6C42-985E-5C5C92554C74}" type="slidenum">
              <a:rPr lang="en-US" smtClean="0"/>
              <a:t>2</a:t>
            </a:fld>
            <a:endParaRPr lang="en-US"/>
          </a:p>
        </p:txBody>
      </p:sp>
    </p:spTree>
    <p:extLst>
      <p:ext uri="{BB962C8B-B14F-4D97-AF65-F5344CB8AC3E}">
        <p14:creationId xmlns:p14="http://schemas.microsoft.com/office/powerpoint/2010/main" val="455175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Definition taken from: </a:t>
            </a:r>
          </a:p>
          <a:p>
            <a:r>
              <a:rPr lang="en-US" dirty="0"/>
              <a:t>https://</a:t>
            </a:r>
            <a:r>
              <a:rPr lang="en-US" dirty="0" err="1"/>
              <a:t>www.betterhealth.vic.gov.au</a:t>
            </a:r>
            <a:r>
              <a:rPr lang="en-US" dirty="0"/>
              <a:t>/health/</a:t>
            </a:r>
            <a:r>
              <a:rPr lang="en-US" dirty="0" err="1"/>
              <a:t>healthyliving</a:t>
            </a:r>
            <a:r>
              <a:rPr lang="en-US" dirty="0"/>
              <a:t>/Cyberbullying</a:t>
            </a:r>
          </a:p>
          <a:p>
            <a:endParaRPr lang="en-US" dirty="0"/>
          </a:p>
          <a:p>
            <a:r>
              <a:rPr lang="en-US" dirty="0"/>
              <a:t>https://</a:t>
            </a:r>
            <a:r>
              <a:rPr lang="en-US" dirty="0" err="1"/>
              <a:t>cyberbullying.org</a:t>
            </a:r>
            <a:r>
              <a:rPr lang="en-US" dirty="0"/>
              <a:t>/advice-for-adult-victims-of-cyberbullying</a:t>
            </a:r>
          </a:p>
        </p:txBody>
      </p:sp>
      <p:sp>
        <p:nvSpPr>
          <p:cNvPr id="4" name="Slide Number Placeholder 3"/>
          <p:cNvSpPr>
            <a:spLocks noGrp="1"/>
          </p:cNvSpPr>
          <p:nvPr>
            <p:ph type="sldNum" sz="quarter" idx="5"/>
          </p:nvPr>
        </p:nvSpPr>
        <p:spPr/>
        <p:txBody>
          <a:bodyPr/>
          <a:lstStyle/>
          <a:p>
            <a:fld id="{A0112494-C097-6C42-985E-5C5C92554C74}" type="slidenum">
              <a:rPr lang="en-US" smtClean="0"/>
              <a:t>3</a:t>
            </a:fld>
            <a:endParaRPr lang="en-US"/>
          </a:p>
        </p:txBody>
      </p:sp>
    </p:spTree>
    <p:extLst>
      <p:ext uri="{BB962C8B-B14F-4D97-AF65-F5344CB8AC3E}">
        <p14:creationId xmlns:p14="http://schemas.microsoft.com/office/powerpoint/2010/main" val="2267013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https://</a:t>
            </a:r>
            <a:r>
              <a:rPr lang="en-US" dirty="0" err="1"/>
              <a:t>www.esafety.gov.au</a:t>
            </a:r>
            <a:r>
              <a:rPr lang="en-US" dirty="0"/>
              <a:t>/key-topics/</a:t>
            </a:r>
            <a:r>
              <a:rPr lang="en-US" dirty="0" err="1"/>
              <a:t>cyberbullying#download-the-cyberbullying-quick-guide</a:t>
            </a:r>
            <a:endParaRPr lang="en-US" dirty="0"/>
          </a:p>
          <a:p>
            <a:endParaRPr lang="en-US" dirty="0"/>
          </a:p>
          <a:p>
            <a:r>
              <a:rPr lang="en-US" dirty="0"/>
              <a:t>https://</a:t>
            </a:r>
            <a:r>
              <a:rPr lang="en-US" dirty="0" err="1"/>
              <a:t>www.liebertpub.com</a:t>
            </a:r>
            <a:r>
              <a:rPr lang="en-US" dirty="0"/>
              <a:t>/</a:t>
            </a:r>
            <a:r>
              <a:rPr lang="en-US" dirty="0" err="1"/>
              <a:t>doi</a:t>
            </a:r>
            <a:r>
              <a:rPr lang="en-US" dirty="0"/>
              <a:t>/10.1089/cyber.2019.0146</a:t>
            </a:r>
          </a:p>
          <a:p>
            <a:endParaRPr lang="en-US" dirty="0"/>
          </a:p>
        </p:txBody>
      </p:sp>
      <p:sp>
        <p:nvSpPr>
          <p:cNvPr id="4" name="Slide Number Placeholder 3"/>
          <p:cNvSpPr>
            <a:spLocks noGrp="1"/>
          </p:cNvSpPr>
          <p:nvPr>
            <p:ph type="sldNum" sz="quarter" idx="5"/>
          </p:nvPr>
        </p:nvSpPr>
        <p:spPr/>
        <p:txBody>
          <a:bodyPr/>
          <a:lstStyle/>
          <a:p>
            <a:fld id="{A0112494-C097-6C42-985E-5C5C92554C74}" type="slidenum">
              <a:rPr lang="en-US" smtClean="0"/>
              <a:t>4</a:t>
            </a:fld>
            <a:endParaRPr lang="en-US"/>
          </a:p>
        </p:txBody>
      </p:sp>
    </p:spTree>
    <p:extLst>
      <p:ext uri="{BB962C8B-B14F-4D97-AF65-F5344CB8AC3E}">
        <p14:creationId xmlns:p14="http://schemas.microsoft.com/office/powerpoint/2010/main" val="3802166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stonegatelegal.com.au</a:t>
            </a:r>
            <a:r>
              <a:rPr lang="en-US" dirty="0"/>
              <a:t>/social-media-defamation-complete-guide/</a:t>
            </a:r>
          </a:p>
        </p:txBody>
      </p:sp>
      <p:sp>
        <p:nvSpPr>
          <p:cNvPr id="4" name="Slide Number Placeholder 3"/>
          <p:cNvSpPr>
            <a:spLocks noGrp="1"/>
          </p:cNvSpPr>
          <p:nvPr>
            <p:ph type="sldNum" sz="quarter" idx="5"/>
          </p:nvPr>
        </p:nvSpPr>
        <p:spPr/>
        <p:txBody>
          <a:bodyPr/>
          <a:lstStyle/>
          <a:p>
            <a:fld id="{A0112494-C097-6C42-985E-5C5C92554C74}" type="slidenum">
              <a:rPr lang="en-US" smtClean="0"/>
              <a:t>5</a:t>
            </a:fld>
            <a:endParaRPr lang="en-US"/>
          </a:p>
        </p:txBody>
      </p:sp>
    </p:spTree>
    <p:extLst>
      <p:ext uri="{BB962C8B-B14F-4D97-AF65-F5344CB8AC3E}">
        <p14:creationId xmlns:p14="http://schemas.microsoft.com/office/powerpoint/2010/main" val="1781622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396EE-DEC4-F335-76A1-436ACB8BCE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B998A4-CFC6-8F4B-9E8A-68909770DC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7826D1-B202-87FA-201C-E96A21802603}"/>
              </a:ext>
            </a:extLst>
          </p:cNvPr>
          <p:cNvSpPr>
            <a:spLocks noGrp="1"/>
          </p:cNvSpPr>
          <p:nvPr>
            <p:ph type="body" idx="1"/>
          </p:nvPr>
        </p:nvSpPr>
        <p:spPr/>
        <p:txBody>
          <a:bodyPr/>
          <a:lstStyle/>
          <a:p>
            <a:r>
              <a:rPr lang="en-US" dirty="0"/>
              <a:t>https://</a:t>
            </a:r>
            <a:r>
              <a:rPr lang="en-US" dirty="0" err="1"/>
              <a:t>www.stalkerexposed.com</a:t>
            </a:r>
            <a:r>
              <a:rPr lang="en-US" dirty="0"/>
              <a:t>/2017/03/31/help-arrives-6/</a:t>
            </a:r>
          </a:p>
        </p:txBody>
      </p:sp>
      <p:sp>
        <p:nvSpPr>
          <p:cNvPr id="4" name="Slide Number Placeholder 3">
            <a:extLst>
              <a:ext uri="{FF2B5EF4-FFF2-40B4-BE49-F238E27FC236}">
                <a16:creationId xmlns:a16="http://schemas.microsoft.com/office/drawing/2014/main" id="{33A20DFD-49B7-7694-487B-C0464FC41FA1}"/>
              </a:ext>
            </a:extLst>
          </p:cNvPr>
          <p:cNvSpPr>
            <a:spLocks noGrp="1"/>
          </p:cNvSpPr>
          <p:nvPr>
            <p:ph type="sldNum" sz="quarter" idx="5"/>
          </p:nvPr>
        </p:nvSpPr>
        <p:spPr/>
        <p:txBody>
          <a:bodyPr/>
          <a:lstStyle/>
          <a:p>
            <a:fld id="{A0112494-C097-6C42-985E-5C5C92554C74}" type="slidenum">
              <a:rPr lang="en-US" smtClean="0"/>
              <a:t>6</a:t>
            </a:fld>
            <a:endParaRPr lang="en-US"/>
          </a:p>
        </p:txBody>
      </p:sp>
    </p:spTree>
    <p:extLst>
      <p:ext uri="{BB962C8B-B14F-4D97-AF65-F5344CB8AC3E}">
        <p14:creationId xmlns:p14="http://schemas.microsoft.com/office/powerpoint/2010/main" val="3089815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www.stalkerexposed.com</a:t>
            </a:r>
            <a:r>
              <a:rPr lang="en-US" dirty="0"/>
              <a:t>/2017/03/31/help-arrives-6/</a:t>
            </a:r>
          </a:p>
        </p:txBody>
      </p:sp>
      <p:sp>
        <p:nvSpPr>
          <p:cNvPr id="4" name="Slide Number Placeholder 3"/>
          <p:cNvSpPr>
            <a:spLocks noGrp="1"/>
          </p:cNvSpPr>
          <p:nvPr>
            <p:ph type="sldNum" sz="quarter" idx="5"/>
          </p:nvPr>
        </p:nvSpPr>
        <p:spPr/>
        <p:txBody>
          <a:bodyPr/>
          <a:lstStyle/>
          <a:p>
            <a:fld id="{A0112494-C097-6C42-985E-5C5C92554C74}" type="slidenum">
              <a:rPr lang="en-US" smtClean="0"/>
              <a:t>9</a:t>
            </a:fld>
            <a:endParaRPr lang="en-US"/>
          </a:p>
        </p:txBody>
      </p:sp>
    </p:spTree>
    <p:extLst>
      <p:ext uri="{BB962C8B-B14F-4D97-AF65-F5344CB8AC3E}">
        <p14:creationId xmlns:p14="http://schemas.microsoft.com/office/powerpoint/2010/main" val="1404729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12494-C097-6C42-985E-5C5C92554C74}" type="slidenum">
              <a:rPr lang="en-US" smtClean="0"/>
              <a:t>11</a:t>
            </a:fld>
            <a:endParaRPr lang="en-US"/>
          </a:p>
        </p:txBody>
      </p:sp>
    </p:spTree>
    <p:extLst>
      <p:ext uri="{BB962C8B-B14F-4D97-AF65-F5344CB8AC3E}">
        <p14:creationId xmlns:p14="http://schemas.microsoft.com/office/powerpoint/2010/main" val="400949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BD259-74E2-7701-9ECC-D2C08964B2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2592E3-BCD1-CE02-350D-DFB6F62E4B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984B0F-298C-8880-0E59-FE3A1BE2F246}"/>
              </a:ext>
            </a:extLst>
          </p:cNvPr>
          <p:cNvSpPr>
            <a:spLocks noGrp="1"/>
          </p:cNvSpPr>
          <p:nvPr>
            <p:ph type="body" idx="1"/>
          </p:nvPr>
        </p:nvSpPr>
        <p:spPr/>
        <p:txBody>
          <a:bodyPr/>
          <a:lstStyle/>
          <a:p>
            <a:r>
              <a:rPr lang="en-US" dirty="0"/>
              <a:t>https://</a:t>
            </a:r>
            <a:r>
              <a:rPr lang="en-US" dirty="0" err="1"/>
              <a:t>www.stalkerexposed.com</a:t>
            </a:r>
            <a:r>
              <a:rPr lang="en-US" dirty="0"/>
              <a:t>/2017/03/31/help-arrives-6/</a:t>
            </a:r>
          </a:p>
        </p:txBody>
      </p:sp>
      <p:sp>
        <p:nvSpPr>
          <p:cNvPr id="4" name="Slide Number Placeholder 3">
            <a:extLst>
              <a:ext uri="{FF2B5EF4-FFF2-40B4-BE49-F238E27FC236}">
                <a16:creationId xmlns:a16="http://schemas.microsoft.com/office/drawing/2014/main" id="{F22CBAAF-D7ED-FAB5-281C-79E1F514A74B}"/>
              </a:ext>
            </a:extLst>
          </p:cNvPr>
          <p:cNvSpPr>
            <a:spLocks noGrp="1"/>
          </p:cNvSpPr>
          <p:nvPr>
            <p:ph type="sldNum" sz="quarter" idx="5"/>
          </p:nvPr>
        </p:nvSpPr>
        <p:spPr/>
        <p:txBody>
          <a:bodyPr/>
          <a:lstStyle/>
          <a:p>
            <a:fld id="{A0112494-C097-6C42-985E-5C5C92554C74}" type="slidenum">
              <a:rPr lang="en-US" smtClean="0"/>
              <a:t>12</a:t>
            </a:fld>
            <a:endParaRPr lang="en-US"/>
          </a:p>
        </p:txBody>
      </p:sp>
    </p:spTree>
    <p:extLst>
      <p:ext uri="{BB962C8B-B14F-4D97-AF65-F5344CB8AC3E}">
        <p14:creationId xmlns:p14="http://schemas.microsoft.com/office/powerpoint/2010/main" val="353877338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GB"/>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2E3BBBC-25FE-4342-8DC3-512800226A26}" type="datetimeFigureOut">
              <a:rPr lang="en-US" smtClean="0"/>
              <a:t>5/6/25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76015622-321A-2F49-86AA-D6CD79323271}" type="slidenum">
              <a:rPr lang="en-US" smtClean="0"/>
              <a:t>‹#›</a:t>
            </a:fld>
            <a:endParaRPr lang="en-US"/>
          </a:p>
        </p:txBody>
      </p:sp>
    </p:spTree>
    <p:extLst>
      <p:ext uri="{BB962C8B-B14F-4D97-AF65-F5344CB8AC3E}">
        <p14:creationId xmlns:p14="http://schemas.microsoft.com/office/powerpoint/2010/main" val="3810852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2E3BBBC-25FE-4342-8DC3-512800226A26}" type="datetimeFigureOut">
              <a:rPr lang="en-US" smtClean="0"/>
              <a:t>5/6/25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15622-321A-2F49-86AA-D6CD79323271}" type="slidenum">
              <a:rPr lang="en-US" smtClean="0"/>
              <a:t>‹#›</a:t>
            </a:fld>
            <a:endParaRPr lang="en-US"/>
          </a:p>
        </p:txBody>
      </p:sp>
    </p:spTree>
    <p:extLst>
      <p:ext uri="{BB962C8B-B14F-4D97-AF65-F5344CB8AC3E}">
        <p14:creationId xmlns:p14="http://schemas.microsoft.com/office/powerpoint/2010/main" val="3768766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2E3BBBC-25FE-4342-8DC3-512800226A26}" type="datetimeFigureOut">
              <a:rPr lang="en-US" smtClean="0"/>
              <a:t>5/6/25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15622-321A-2F49-86AA-D6CD79323271}" type="slidenum">
              <a:rPr lang="en-US" smtClean="0"/>
              <a:t>‹#›</a:t>
            </a:fld>
            <a:endParaRPr lang="en-US"/>
          </a:p>
        </p:txBody>
      </p:sp>
    </p:spTree>
    <p:extLst>
      <p:ext uri="{BB962C8B-B14F-4D97-AF65-F5344CB8AC3E}">
        <p14:creationId xmlns:p14="http://schemas.microsoft.com/office/powerpoint/2010/main" val="285193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2E3BBBC-25FE-4342-8DC3-512800226A26}" type="datetimeFigureOut">
              <a:rPr lang="en-US" smtClean="0"/>
              <a:t>5/6/25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15622-321A-2F49-86AA-D6CD79323271}" type="slidenum">
              <a:rPr lang="en-US" smtClean="0"/>
              <a:t>‹#›</a:t>
            </a:fld>
            <a:endParaRPr lang="en-US"/>
          </a:p>
        </p:txBody>
      </p:sp>
    </p:spTree>
    <p:extLst>
      <p:ext uri="{BB962C8B-B14F-4D97-AF65-F5344CB8AC3E}">
        <p14:creationId xmlns:p14="http://schemas.microsoft.com/office/powerpoint/2010/main" val="302298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GB"/>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B2E3BBBC-25FE-4342-8DC3-512800226A26}" type="datetimeFigureOut">
              <a:rPr lang="en-US" smtClean="0"/>
              <a:t>5/6/25</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76015622-321A-2F49-86AA-D6CD79323271}" type="slidenum">
              <a:rPr lang="en-US" smtClean="0"/>
              <a:t>‹#›</a:t>
            </a:fld>
            <a:endParaRPr lang="en-US"/>
          </a:p>
        </p:txBody>
      </p:sp>
    </p:spTree>
    <p:extLst>
      <p:ext uri="{BB962C8B-B14F-4D97-AF65-F5344CB8AC3E}">
        <p14:creationId xmlns:p14="http://schemas.microsoft.com/office/powerpoint/2010/main" val="515747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2E3BBBC-25FE-4342-8DC3-512800226A26}" type="datetimeFigureOut">
              <a:rPr lang="en-US" smtClean="0"/>
              <a:t>5/6/25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15622-321A-2F49-86AA-D6CD79323271}" type="slidenum">
              <a:rPr lang="en-US" smtClean="0"/>
              <a:t>‹#›</a:t>
            </a:fld>
            <a:endParaRPr lang="en-US"/>
          </a:p>
        </p:txBody>
      </p:sp>
    </p:spTree>
    <p:extLst>
      <p:ext uri="{BB962C8B-B14F-4D97-AF65-F5344CB8AC3E}">
        <p14:creationId xmlns:p14="http://schemas.microsoft.com/office/powerpoint/2010/main" val="1644456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2E3BBBC-25FE-4342-8DC3-512800226A26}" type="datetimeFigureOut">
              <a:rPr lang="en-US" smtClean="0"/>
              <a:t>5/6/25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015622-321A-2F49-86AA-D6CD79323271}" type="slidenum">
              <a:rPr lang="en-US" smtClean="0"/>
              <a:t>‹#›</a:t>
            </a:fld>
            <a:endParaRPr lang="en-US"/>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1737508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2E3BBBC-25FE-4342-8DC3-512800226A26}" type="datetimeFigureOut">
              <a:rPr lang="en-US" smtClean="0"/>
              <a:t>5/6/25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015622-321A-2F49-86AA-D6CD79323271}" type="slidenum">
              <a:rPr lang="en-US" smtClean="0"/>
              <a:t>‹#›</a:t>
            </a:fld>
            <a:endParaRPr lang="en-US"/>
          </a:p>
        </p:txBody>
      </p:sp>
      <p:sp>
        <p:nvSpPr>
          <p:cNvPr id="6" name="Title 5"/>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170160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E3BBBC-25FE-4342-8DC3-512800226A26}" type="datetimeFigureOut">
              <a:rPr lang="en-US" smtClean="0"/>
              <a:t>5/6/25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015622-321A-2F49-86AA-D6CD79323271}" type="slidenum">
              <a:rPr lang="en-US" smtClean="0"/>
              <a:t>‹#›</a:t>
            </a:fld>
            <a:endParaRPr lang="en-US"/>
          </a:p>
        </p:txBody>
      </p:sp>
    </p:spTree>
    <p:extLst>
      <p:ext uri="{BB962C8B-B14F-4D97-AF65-F5344CB8AC3E}">
        <p14:creationId xmlns:p14="http://schemas.microsoft.com/office/powerpoint/2010/main" val="1018479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GB"/>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2E3BBBC-25FE-4342-8DC3-512800226A26}" type="datetimeFigureOut">
              <a:rPr lang="en-US" smtClean="0"/>
              <a:t>5/6/25</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76015622-321A-2F49-86AA-D6CD79323271}" type="slidenum">
              <a:rPr lang="en-US" smtClean="0"/>
              <a:t>‹#›</a:t>
            </a:fld>
            <a:endParaRPr lang="en-US"/>
          </a:p>
        </p:txBody>
      </p:sp>
    </p:spTree>
    <p:extLst>
      <p:ext uri="{BB962C8B-B14F-4D97-AF65-F5344CB8AC3E}">
        <p14:creationId xmlns:p14="http://schemas.microsoft.com/office/powerpoint/2010/main" val="879542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GB"/>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2E3BBBC-25FE-4342-8DC3-512800226A26}" type="datetimeFigureOut">
              <a:rPr lang="en-US" smtClean="0"/>
              <a:t>5/6/25</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76015622-321A-2F49-86AA-D6CD79323271}" type="slidenum">
              <a:rPr lang="en-US" smtClean="0"/>
              <a:t>‹#›</a:t>
            </a:fld>
            <a:endParaRPr lang="en-US"/>
          </a:p>
        </p:txBody>
      </p:sp>
    </p:spTree>
    <p:extLst>
      <p:ext uri="{BB962C8B-B14F-4D97-AF65-F5344CB8AC3E}">
        <p14:creationId xmlns:p14="http://schemas.microsoft.com/office/powerpoint/2010/main" val="1806822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B2E3BBBC-25FE-4342-8DC3-512800226A26}" type="datetimeFigureOut">
              <a:rPr lang="en-US" smtClean="0"/>
              <a:t>5/6/25</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76015622-321A-2F49-86AA-D6CD79323271}" type="slidenum">
              <a:rPr lang="en-US" smtClean="0"/>
              <a:t>‹#›</a:t>
            </a:fld>
            <a:endParaRPr lang="en-US"/>
          </a:p>
        </p:txBody>
      </p:sp>
    </p:spTree>
    <p:extLst>
      <p:ext uri="{BB962C8B-B14F-4D97-AF65-F5344CB8AC3E}">
        <p14:creationId xmlns:p14="http://schemas.microsoft.com/office/powerpoint/2010/main" val="3390852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esafety.gov.au/key-topics/cyberbullyin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BAFE0-B615-8409-2184-8CD9F3EC1208}"/>
              </a:ext>
            </a:extLst>
          </p:cNvPr>
          <p:cNvSpPr>
            <a:spLocks noGrp="1"/>
          </p:cNvSpPr>
          <p:nvPr>
            <p:ph type="ctrTitle"/>
          </p:nvPr>
        </p:nvSpPr>
        <p:spPr/>
        <p:txBody>
          <a:bodyPr/>
          <a:lstStyle/>
          <a:p>
            <a:r>
              <a:rPr lang="en-US" dirty="0"/>
              <a:t>Dealing with </a:t>
            </a:r>
            <a:r>
              <a:rPr lang="en-US" dirty="0" err="1"/>
              <a:t>CyberBullying</a:t>
            </a:r>
            <a:endParaRPr lang="en-US" dirty="0"/>
          </a:p>
        </p:txBody>
      </p:sp>
      <p:sp>
        <p:nvSpPr>
          <p:cNvPr id="3" name="Subtitle 2">
            <a:extLst>
              <a:ext uri="{FF2B5EF4-FFF2-40B4-BE49-F238E27FC236}">
                <a16:creationId xmlns:a16="http://schemas.microsoft.com/office/drawing/2014/main" id="{E03AB510-C7FF-3EC6-C3B0-DAD3C9543E2A}"/>
              </a:ext>
            </a:extLst>
          </p:cNvPr>
          <p:cNvSpPr>
            <a:spLocks noGrp="1"/>
          </p:cNvSpPr>
          <p:nvPr>
            <p:ph type="subTitle" idx="1"/>
          </p:nvPr>
        </p:nvSpPr>
        <p:spPr/>
        <p:txBody>
          <a:bodyPr/>
          <a:lstStyle/>
          <a:p>
            <a:r>
              <a:rPr lang="en-US" dirty="0"/>
              <a:t>A 21</a:t>
            </a:r>
            <a:r>
              <a:rPr lang="en-US" baseline="30000" dirty="0"/>
              <a:t>st</a:t>
            </a:r>
            <a:r>
              <a:rPr lang="en-US" dirty="0"/>
              <a:t> </a:t>
            </a:r>
            <a:r>
              <a:rPr lang="en-US" dirty="0" err="1"/>
              <a:t>Centruy</a:t>
            </a:r>
            <a:r>
              <a:rPr lang="en-US" dirty="0"/>
              <a:t> Presentation by Angela Lin</a:t>
            </a:r>
          </a:p>
          <a:p>
            <a:r>
              <a:rPr lang="en-US" dirty="0"/>
              <a:t>2024 Nov 07</a:t>
            </a:r>
          </a:p>
        </p:txBody>
      </p:sp>
    </p:spTree>
    <p:extLst>
      <p:ext uri="{BB962C8B-B14F-4D97-AF65-F5344CB8AC3E}">
        <p14:creationId xmlns:p14="http://schemas.microsoft.com/office/powerpoint/2010/main" val="297131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A8D7F-985A-0AEF-4AC2-C9609CC055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15412B-7CDE-78C1-3B3D-A5D1A3F55061}"/>
              </a:ext>
            </a:extLst>
          </p:cNvPr>
          <p:cNvSpPr>
            <a:spLocks noGrp="1"/>
          </p:cNvSpPr>
          <p:nvPr>
            <p:ph type="title"/>
          </p:nvPr>
        </p:nvSpPr>
        <p:spPr/>
        <p:txBody>
          <a:bodyPr>
            <a:normAutofit/>
          </a:bodyPr>
          <a:lstStyle/>
          <a:p>
            <a:r>
              <a:rPr lang="en-US" sz="4800" dirty="0"/>
              <a:t>CASE: Zhu </a:t>
            </a:r>
            <a:r>
              <a:rPr lang="en-US" sz="4800" dirty="0" err="1"/>
              <a:t>Yilong</a:t>
            </a:r>
            <a:endParaRPr lang="en-US" sz="4800" dirty="0"/>
          </a:p>
        </p:txBody>
      </p:sp>
      <p:sp>
        <p:nvSpPr>
          <p:cNvPr id="3" name="Content Placeholder 2">
            <a:extLst>
              <a:ext uri="{FF2B5EF4-FFF2-40B4-BE49-F238E27FC236}">
                <a16:creationId xmlns:a16="http://schemas.microsoft.com/office/drawing/2014/main" id="{9659FEED-75D2-D99F-28FF-1FFFF3C9FB56}"/>
              </a:ext>
            </a:extLst>
          </p:cNvPr>
          <p:cNvSpPr>
            <a:spLocks noGrp="1"/>
          </p:cNvSpPr>
          <p:nvPr>
            <p:ph idx="1"/>
          </p:nvPr>
        </p:nvSpPr>
        <p:spPr>
          <a:ln>
            <a:solidFill>
              <a:schemeClr val="tx1"/>
            </a:solidFill>
          </a:ln>
        </p:spPr>
        <p:txBody>
          <a:bodyPr/>
          <a:lstStyle/>
          <a:p>
            <a:r>
              <a:rPr lang="en-US" dirty="0"/>
              <a:t>Summary: Sudden fame for actor of 10-year career. A myriad of cyberbullying attacks happened to the actor, his fans and his reputation.</a:t>
            </a:r>
          </a:p>
          <a:p>
            <a:endParaRPr lang="en-US" dirty="0"/>
          </a:p>
        </p:txBody>
      </p:sp>
      <p:sp>
        <p:nvSpPr>
          <p:cNvPr id="5" name="TextBox 4">
            <a:extLst>
              <a:ext uri="{FF2B5EF4-FFF2-40B4-BE49-F238E27FC236}">
                <a16:creationId xmlns:a16="http://schemas.microsoft.com/office/drawing/2014/main" id="{21A3E4BA-2050-137B-DE70-B91792A92D91}"/>
              </a:ext>
            </a:extLst>
          </p:cNvPr>
          <p:cNvSpPr txBox="1"/>
          <p:nvPr/>
        </p:nvSpPr>
        <p:spPr>
          <a:xfrm>
            <a:off x="1075944" y="2875154"/>
            <a:ext cx="10064496" cy="2585323"/>
          </a:xfrm>
          <a:prstGeom prst="rect">
            <a:avLst/>
          </a:prstGeom>
          <a:solidFill>
            <a:schemeClr val="tx2">
              <a:lumMod val="40000"/>
              <a:lumOff val="60000"/>
            </a:schemeClr>
          </a:solidFill>
        </p:spPr>
        <p:txBody>
          <a:bodyPr wrap="square" rtlCol="0">
            <a:spAutoFit/>
          </a:bodyPr>
          <a:lstStyle/>
          <a:p>
            <a:r>
              <a:rPr lang="en-US" dirty="0"/>
              <a:t>What happened: </a:t>
            </a:r>
          </a:p>
          <a:p>
            <a:r>
              <a:rPr lang="en-US" dirty="0"/>
              <a:t>        Attacker used bots and paid media accounts to push mean comments and bad reviews on the actor’s appearance and acting ability on social media</a:t>
            </a:r>
          </a:p>
          <a:p>
            <a:pPr lvl="1"/>
            <a:r>
              <a:rPr lang="en-US" dirty="0"/>
              <a:t>Brands associated with the actor have been harassed on social media. </a:t>
            </a:r>
          </a:p>
          <a:p>
            <a:pPr lvl="1"/>
            <a:r>
              <a:rPr lang="en-US" dirty="0"/>
              <a:t>Brand collaboration event was infiltrated, and a demeaning stream was conducted by the host and released online, calling the actor “old and ugly”</a:t>
            </a:r>
          </a:p>
          <a:p>
            <a:pPr lvl="1"/>
            <a:r>
              <a:rPr lang="en-US" dirty="0"/>
              <a:t>”Hidden marriage” </a:t>
            </a:r>
            <a:r>
              <a:rPr lang="en-US" dirty="0" err="1"/>
              <a:t>rumours</a:t>
            </a:r>
            <a:r>
              <a:rPr lang="en-US" dirty="0"/>
              <a:t> and fandom wars created by paparazzi, paid media accounts and professional trolls</a:t>
            </a:r>
          </a:p>
          <a:p>
            <a:pPr lvl="1"/>
            <a:endParaRPr lang="en-US" dirty="0"/>
          </a:p>
        </p:txBody>
      </p:sp>
      <p:sp>
        <p:nvSpPr>
          <p:cNvPr id="6" name="TextBox 5">
            <a:extLst>
              <a:ext uri="{FF2B5EF4-FFF2-40B4-BE49-F238E27FC236}">
                <a16:creationId xmlns:a16="http://schemas.microsoft.com/office/drawing/2014/main" id="{D04106AE-7251-3978-6E44-ABD355F30989}"/>
              </a:ext>
            </a:extLst>
          </p:cNvPr>
          <p:cNvSpPr txBox="1"/>
          <p:nvPr/>
        </p:nvSpPr>
        <p:spPr>
          <a:xfrm>
            <a:off x="1057656" y="5183478"/>
            <a:ext cx="10058400" cy="1200329"/>
          </a:xfrm>
          <a:prstGeom prst="rect">
            <a:avLst/>
          </a:prstGeom>
          <a:solidFill>
            <a:srgbClr val="FFC000"/>
          </a:solidFill>
        </p:spPr>
        <p:txBody>
          <a:bodyPr wrap="square" rtlCol="0">
            <a:spAutoFit/>
          </a:bodyPr>
          <a:lstStyle/>
          <a:p>
            <a:r>
              <a:rPr lang="en-US" dirty="0"/>
              <a:t>What was under attack: </a:t>
            </a:r>
          </a:p>
          <a:p>
            <a:r>
              <a:rPr lang="en-US" dirty="0"/>
              <a:t>        Actor reputation</a:t>
            </a:r>
          </a:p>
          <a:p>
            <a:r>
              <a:rPr lang="en-US" dirty="0"/>
              <a:t>        Actor financials – sponsorships</a:t>
            </a:r>
          </a:p>
          <a:p>
            <a:r>
              <a:rPr lang="en-US" dirty="0"/>
              <a:t>        Actor Fanbase</a:t>
            </a:r>
          </a:p>
        </p:txBody>
      </p:sp>
    </p:spTree>
    <p:extLst>
      <p:ext uri="{BB962C8B-B14F-4D97-AF65-F5344CB8AC3E}">
        <p14:creationId xmlns:p14="http://schemas.microsoft.com/office/powerpoint/2010/main" val="2171183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72EE9-BA6F-C58A-34F6-CAC265650516}"/>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3084F05B-AA1B-3AFA-7638-C8FA37FCDFFB}"/>
              </a:ext>
            </a:extLst>
          </p:cNvPr>
          <p:cNvSpPr>
            <a:spLocks noGrp="1"/>
          </p:cNvSpPr>
          <p:nvPr>
            <p:ph idx="1"/>
          </p:nvPr>
        </p:nvSpPr>
        <p:spPr>
          <a:xfrm>
            <a:off x="1069848" y="2121408"/>
            <a:ext cx="10058400" cy="4050792"/>
          </a:xfrm>
          <a:ln>
            <a:solidFill>
              <a:schemeClr val="tx1"/>
            </a:solidFill>
          </a:ln>
        </p:spPr>
        <p:txBody>
          <a:bodyPr/>
          <a:lstStyle/>
          <a:p>
            <a:endParaRPr lang="en-US" dirty="0"/>
          </a:p>
          <a:p>
            <a:endParaRPr lang="en-US" dirty="0"/>
          </a:p>
        </p:txBody>
      </p:sp>
      <p:sp>
        <p:nvSpPr>
          <p:cNvPr id="4" name="Title 1">
            <a:extLst>
              <a:ext uri="{FF2B5EF4-FFF2-40B4-BE49-F238E27FC236}">
                <a16:creationId xmlns:a16="http://schemas.microsoft.com/office/drawing/2014/main" id="{CC424B67-201A-AECD-633D-331DEFA12C0C}"/>
              </a:ext>
            </a:extLst>
          </p:cNvPr>
          <p:cNvSpPr>
            <a:spLocks noGrp="1"/>
          </p:cNvSpPr>
          <p:nvPr>
            <p:ph type="title"/>
          </p:nvPr>
        </p:nvSpPr>
        <p:spPr/>
        <p:txBody>
          <a:bodyPr>
            <a:normAutofit/>
          </a:bodyPr>
          <a:lstStyle/>
          <a:p>
            <a:r>
              <a:rPr lang="en-US" sz="4800" dirty="0"/>
              <a:t>CASE: Zhu </a:t>
            </a:r>
            <a:r>
              <a:rPr lang="en-US" sz="4800" dirty="0" err="1"/>
              <a:t>Yilong</a:t>
            </a:r>
            <a:endParaRPr lang="en-US" sz="4800" dirty="0"/>
          </a:p>
        </p:txBody>
      </p:sp>
      <p:graphicFrame>
        <p:nvGraphicFramePr>
          <p:cNvPr id="3" name="Table 2">
            <a:extLst>
              <a:ext uri="{FF2B5EF4-FFF2-40B4-BE49-F238E27FC236}">
                <a16:creationId xmlns:a16="http://schemas.microsoft.com/office/drawing/2014/main" id="{912E6337-65EA-5281-DB51-B5078D5F4C7F}"/>
              </a:ext>
            </a:extLst>
          </p:cNvPr>
          <p:cNvGraphicFramePr>
            <a:graphicFrameLocks noGrp="1"/>
          </p:cNvGraphicFramePr>
          <p:nvPr>
            <p:extLst>
              <p:ext uri="{D42A27DB-BD31-4B8C-83A1-F6EECF244321}">
                <p14:modId xmlns:p14="http://schemas.microsoft.com/office/powerpoint/2010/main" val="2342304771"/>
              </p:ext>
            </p:extLst>
          </p:nvPr>
        </p:nvGraphicFramePr>
        <p:xfrm>
          <a:off x="891866" y="1801368"/>
          <a:ext cx="10408267" cy="4846320"/>
        </p:xfrm>
        <a:graphic>
          <a:graphicData uri="http://schemas.openxmlformats.org/drawingml/2006/table">
            <a:tbl>
              <a:tblPr firstRow="1" bandRow="1">
                <a:tableStyleId>{7DF18680-E054-41AD-8BC1-D1AEF772440D}</a:tableStyleId>
              </a:tblPr>
              <a:tblGrid>
                <a:gridCol w="3424102">
                  <a:extLst>
                    <a:ext uri="{9D8B030D-6E8A-4147-A177-3AD203B41FA5}">
                      <a16:colId xmlns:a16="http://schemas.microsoft.com/office/drawing/2014/main" val="406056056"/>
                    </a:ext>
                  </a:extLst>
                </a:gridCol>
                <a:gridCol w="6984165">
                  <a:extLst>
                    <a:ext uri="{9D8B030D-6E8A-4147-A177-3AD203B41FA5}">
                      <a16:colId xmlns:a16="http://schemas.microsoft.com/office/drawing/2014/main" val="635524885"/>
                    </a:ext>
                  </a:extLst>
                </a:gridCol>
              </a:tblGrid>
              <a:tr h="359176">
                <a:tc>
                  <a:txBody>
                    <a:bodyPr/>
                    <a:lstStyle/>
                    <a:p>
                      <a:r>
                        <a:rPr lang="en-US" dirty="0"/>
                        <a:t>Impact &amp; Aim</a:t>
                      </a:r>
                    </a:p>
                  </a:txBody>
                  <a:tcPr/>
                </a:tc>
                <a:tc>
                  <a:txBody>
                    <a:bodyPr/>
                    <a:lstStyle/>
                    <a:p>
                      <a:r>
                        <a:rPr lang="en-US" dirty="0"/>
                        <a:t>Resolution</a:t>
                      </a:r>
                    </a:p>
                  </a:txBody>
                  <a:tcPr/>
                </a:tc>
                <a:extLst>
                  <a:ext uri="{0D108BD9-81ED-4DB2-BD59-A6C34878D82A}">
                    <a16:rowId xmlns:a16="http://schemas.microsoft.com/office/drawing/2014/main" val="1993189370"/>
                  </a:ext>
                </a:extLst>
              </a:tr>
              <a:tr h="1167323">
                <a:tc>
                  <a:txBody>
                    <a:bodyPr/>
                    <a:lstStyle/>
                    <a:p>
                      <a:r>
                        <a:rPr lang="en-GB" sz="1800" kern="1200" dirty="0">
                          <a:solidFill>
                            <a:schemeClr val="dk1"/>
                          </a:solidFill>
                          <a:effectLst/>
                          <a:latin typeface="+mn-lt"/>
                          <a:ea typeface="+mn-ea"/>
                          <a:cs typeface="+mn-cs"/>
                        </a:rPr>
                        <a:t>Negative reviews bring down the rating of the actor’s shows, dissuading others from watching</a:t>
                      </a:r>
                      <a:r>
                        <a:rPr lang="en-GB" dirty="0">
                          <a:effectLst/>
                        </a:rPr>
                        <a:t> </a:t>
                      </a:r>
                      <a:endParaRPr lang="en-US" dirty="0"/>
                    </a:p>
                  </a:txBody>
                  <a:tcPr/>
                </a:tc>
                <a:tc>
                  <a:txBody>
                    <a:bodyPr/>
                    <a:lstStyle/>
                    <a:p>
                      <a:r>
                        <a:rPr lang="en-US" dirty="0"/>
                        <a:t>The actor responded in interviews, speaking of producing better performances and better shows for the audience and instead of responding to negative comments on social media. Fans </a:t>
                      </a:r>
                      <a:r>
                        <a:rPr lang="en-GB" sz="1800" kern="1200" dirty="0">
                          <a:solidFill>
                            <a:schemeClr val="dk1"/>
                          </a:solidFill>
                          <a:effectLst/>
                          <a:latin typeface="+mn-lt"/>
                          <a:ea typeface="+mn-ea"/>
                          <a:cs typeface="+mn-cs"/>
                        </a:rPr>
                        <a:t>self-opted into posting more positive pictures and reviews.</a:t>
                      </a:r>
                      <a:endParaRPr lang="en-US" dirty="0"/>
                    </a:p>
                  </a:txBody>
                  <a:tcPr/>
                </a:tc>
                <a:extLst>
                  <a:ext uri="{0D108BD9-81ED-4DB2-BD59-A6C34878D82A}">
                    <a16:rowId xmlns:a16="http://schemas.microsoft.com/office/drawing/2014/main" val="3230031041"/>
                  </a:ext>
                </a:extLst>
              </a:tr>
              <a:tr h="8979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Aims to frighten or scare away sponsors that support the actor</a:t>
                      </a:r>
                      <a:endParaRPr lang="en-US" dirty="0"/>
                    </a:p>
                  </a:txBody>
                  <a:tcPr/>
                </a:tc>
                <a:tc>
                  <a:txBody>
                    <a:bodyPr/>
                    <a:lstStyle/>
                    <a:p>
                      <a:r>
                        <a:rPr lang="en-US" dirty="0"/>
                        <a:t>Brand team did not falter under pressure, they moderated comment sections. Continued sponsorship due to increased returns from sponsorship</a:t>
                      </a:r>
                    </a:p>
                  </a:txBody>
                  <a:tcPr/>
                </a:tc>
                <a:extLst>
                  <a:ext uri="{0D108BD9-81ED-4DB2-BD59-A6C34878D82A}">
                    <a16:rowId xmlns:a16="http://schemas.microsoft.com/office/drawing/2014/main" val="1050877065"/>
                  </a:ext>
                </a:extLst>
              </a:tr>
              <a:tr h="11673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Host dissed the actor on brand-endorsed stream and created a deeply offensive blow to actor’s reputation</a:t>
                      </a:r>
                    </a:p>
                  </a:txBody>
                  <a:tcPr/>
                </a:tc>
                <a:tc>
                  <a:txBody>
                    <a:bodyPr/>
                    <a:lstStyle/>
                    <a:p>
                      <a:r>
                        <a:rPr lang="en-US" dirty="0"/>
                        <a:t>Brand team issued a stamped formal apology on social media as quickly as possible. However, both Zhu </a:t>
                      </a:r>
                      <a:r>
                        <a:rPr lang="en-US" dirty="0" err="1"/>
                        <a:t>Yilong</a:t>
                      </a:r>
                      <a:r>
                        <a:rPr lang="en-US" dirty="0"/>
                        <a:t> and the brand’s reputation and commercial value were impacted.</a:t>
                      </a:r>
                    </a:p>
                  </a:txBody>
                  <a:tcPr/>
                </a:tc>
                <a:extLst>
                  <a:ext uri="{0D108BD9-81ED-4DB2-BD59-A6C34878D82A}">
                    <a16:rowId xmlns:a16="http://schemas.microsoft.com/office/drawing/2014/main" val="2778241042"/>
                  </a:ext>
                </a:extLst>
              </a:tr>
              <a:tr h="8979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”Hidden marriage” </a:t>
                      </a:r>
                      <a:r>
                        <a:rPr lang="en-US" dirty="0" err="1"/>
                        <a:t>rumours</a:t>
                      </a:r>
                      <a:r>
                        <a:rPr lang="en-US" dirty="0"/>
                        <a:t> and fandom wars </a:t>
                      </a:r>
                      <a:r>
                        <a:rPr lang="en-US"/>
                        <a:t>by paparazzi and </a:t>
                      </a:r>
                      <a:r>
                        <a:rPr lang="en-US" dirty="0"/>
                        <a:t>professional trolls</a:t>
                      </a:r>
                    </a:p>
                  </a:txBody>
                  <a:tcPr/>
                </a:tc>
                <a:tc>
                  <a:txBody>
                    <a:bodyPr/>
                    <a:lstStyle/>
                    <a:p>
                      <a:r>
                        <a:rPr lang="en-US" dirty="0"/>
                        <a:t>Actor did not respond to this allegation on social media. Industry professionals gave Zhu </a:t>
                      </a:r>
                      <a:r>
                        <a:rPr lang="en-US" dirty="0" err="1"/>
                        <a:t>Yilong</a:t>
                      </a:r>
                      <a:r>
                        <a:rPr lang="en-US" dirty="0"/>
                        <a:t> a stage to dispel </a:t>
                      </a:r>
                      <a:r>
                        <a:rPr lang="en-US" dirty="0" err="1"/>
                        <a:t>rumours</a:t>
                      </a:r>
                      <a:r>
                        <a:rPr lang="en-US" dirty="0"/>
                        <a:t>. Fandom adopted ” Attention is precious, don’t give them any attention” to professional trolling. </a:t>
                      </a:r>
                    </a:p>
                  </a:txBody>
                  <a:tcPr/>
                </a:tc>
                <a:extLst>
                  <a:ext uri="{0D108BD9-81ED-4DB2-BD59-A6C34878D82A}">
                    <a16:rowId xmlns:a16="http://schemas.microsoft.com/office/drawing/2014/main" val="4207099718"/>
                  </a:ext>
                </a:extLst>
              </a:tr>
            </a:tbl>
          </a:graphicData>
        </a:graphic>
      </p:graphicFrame>
    </p:spTree>
    <p:extLst>
      <p:ext uri="{BB962C8B-B14F-4D97-AF65-F5344CB8AC3E}">
        <p14:creationId xmlns:p14="http://schemas.microsoft.com/office/powerpoint/2010/main" val="2609888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67D5C-B664-A8C5-AE67-9315B2F8D234}"/>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45A7FF2C-6FBF-E9CB-436C-52CD4EF800D1}"/>
              </a:ext>
            </a:extLst>
          </p:cNvPr>
          <p:cNvSpPr>
            <a:spLocks noGrp="1"/>
          </p:cNvSpPr>
          <p:nvPr>
            <p:ph idx="1"/>
          </p:nvPr>
        </p:nvSpPr>
        <p:spPr>
          <a:xfrm>
            <a:off x="1069848" y="2121408"/>
            <a:ext cx="10058400" cy="4050792"/>
          </a:xfrm>
          <a:ln>
            <a:solidFill>
              <a:schemeClr val="tx1"/>
            </a:solidFill>
          </a:ln>
        </p:spPr>
        <p:txBody>
          <a:bodyPr/>
          <a:lstStyle/>
          <a:p>
            <a:endParaRPr lang="en-US" dirty="0"/>
          </a:p>
          <a:p>
            <a:pPr marL="0" indent="0">
              <a:buNone/>
            </a:pPr>
            <a:endParaRPr lang="en-US" dirty="0"/>
          </a:p>
        </p:txBody>
      </p:sp>
      <p:sp>
        <p:nvSpPr>
          <p:cNvPr id="4" name="Title 1">
            <a:extLst>
              <a:ext uri="{FF2B5EF4-FFF2-40B4-BE49-F238E27FC236}">
                <a16:creationId xmlns:a16="http://schemas.microsoft.com/office/drawing/2014/main" id="{C8CEFDD6-FC7A-2267-E1C3-2A2326F7F478}"/>
              </a:ext>
            </a:extLst>
          </p:cNvPr>
          <p:cNvSpPr>
            <a:spLocks noGrp="1"/>
          </p:cNvSpPr>
          <p:nvPr>
            <p:ph type="title"/>
          </p:nvPr>
        </p:nvSpPr>
        <p:spPr/>
        <p:txBody>
          <a:bodyPr>
            <a:normAutofit/>
          </a:bodyPr>
          <a:lstStyle/>
          <a:p>
            <a:r>
              <a:rPr lang="en-US" sz="4800" dirty="0"/>
              <a:t>LESSONS: Zhu </a:t>
            </a:r>
            <a:r>
              <a:rPr lang="en-US" sz="4800" dirty="0" err="1"/>
              <a:t>Yilong</a:t>
            </a:r>
            <a:endParaRPr lang="en-US" sz="4800" dirty="0"/>
          </a:p>
        </p:txBody>
      </p:sp>
      <p:sp>
        <p:nvSpPr>
          <p:cNvPr id="7" name="TextBox 6">
            <a:extLst>
              <a:ext uri="{FF2B5EF4-FFF2-40B4-BE49-F238E27FC236}">
                <a16:creationId xmlns:a16="http://schemas.microsoft.com/office/drawing/2014/main" id="{B91EFE27-B466-F734-411E-A027E620C986}"/>
              </a:ext>
            </a:extLst>
          </p:cNvPr>
          <p:cNvSpPr txBox="1"/>
          <p:nvPr/>
        </p:nvSpPr>
        <p:spPr>
          <a:xfrm>
            <a:off x="1066800" y="2279534"/>
            <a:ext cx="10055352" cy="3416320"/>
          </a:xfrm>
          <a:prstGeom prst="rect">
            <a:avLst/>
          </a:prstGeom>
          <a:noFill/>
        </p:spPr>
        <p:txBody>
          <a:bodyPr wrap="square" rtlCol="0">
            <a:spAutoFit/>
          </a:bodyPr>
          <a:lstStyle/>
          <a:p>
            <a:r>
              <a:rPr lang="en-US" dirty="0"/>
              <a:t>Key Lessons: </a:t>
            </a:r>
          </a:p>
          <a:p>
            <a:pPr marL="342900" indent="-342900">
              <a:buAutoNum type="arabicPeriod"/>
            </a:pPr>
            <a:r>
              <a:rPr lang="en-US" dirty="0"/>
              <a:t>The actor focused on making industry connections and creating better performances, instead of responding to trolling or baiting comments on social media, which are short-term in comparison. This enhances authenticity and integrity. </a:t>
            </a:r>
          </a:p>
          <a:p>
            <a:pPr marL="342900" indent="-342900">
              <a:buAutoNum type="arabicPeriod"/>
            </a:pPr>
            <a:r>
              <a:rPr lang="en-US" dirty="0"/>
              <a:t>Support networks/key stakeholders close to the victims may be caught in the crossfire. This is an uncomfortable possibility, and one that the victims and their support networks need to consider.</a:t>
            </a:r>
          </a:p>
          <a:p>
            <a:pPr marL="342900" indent="-342900">
              <a:buAutoNum type="arabicPeriod"/>
            </a:pPr>
            <a:r>
              <a:rPr lang="en-US" dirty="0"/>
              <a:t>Unfortunately, insider attacks are hard to prevent. In this case, it is possible that the brand did not take the sponsorship seriously and did not employ a trusted host for the stream.</a:t>
            </a:r>
          </a:p>
          <a:p>
            <a:pPr marL="342900" indent="-342900">
              <a:buAutoNum type="arabicPeriod"/>
            </a:pPr>
            <a:r>
              <a:rPr lang="en-US" dirty="0"/>
              <a:t>Keeping private life private when possible. Not all allegations need to be responded to.</a:t>
            </a:r>
          </a:p>
          <a:p>
            <a:pPr marL="342900" indent="-342900">
              <a:buAutoNum type="arabicPeriod"/>
            </a:pPr>
            <a:r>
              <a:rPr lang="en-US" dirty="0"/>
              <a:t>Robust industry network and friends can help clear the air and dispel rumors.</a:t>
            </a:r>
          </a:p>
          <a:p>
            <a:pPr marL="342900" indent="-342900">
              <a:buAutoNum type="arabicPeriod"/>
            </a:pPr>
            <a:endParaRPr lang="en-US" dirty="0"/>
          </a:p>
        </p:txBody>
      </p:sp>
      <p:pic>
        <p:nvPicPr>
          <p:cNvPr id="5" name="Graphic 4" descr="Programmer male with solid fill">
            <a:extLst>
              <a:ext uri="{FF2B5EF4-FFF2-40B4-BE49-F238E27FC236}">
                <a16:creationId xmlns:a16="http://schemas.microsoft.com/office/drawing/2014/main" id="{834550C8-0203-C40A-8242-4D3863A4F6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08225" y="903796"/>
            <a:ext cx="914400" cy="914400"/>
          </a:xfrm>
          <a:prstGeom prst="rect">
            <a:avLst/>
          </a:prstGeom>
        </p:spPr>
      </p:pic>
    </p:spTree>
    <p:extLst>
      <p:ext uri="{BB962C8B-B14F-4D97-AF65-F5344CB8AC3E}">
        <p14:creationId xmlns:p14="http://schemas.microsoft.com/office/powerpoint/2010/main" val="2328876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43FD2-3E16-F337-1520-34B82EF7194F}"/>
              </a:ext>
            </a:extLst>
          </p:cNvPr>
          <p:cNvSpPr>
            <a:spLocks noGrp="1"/>
          </p:cNvSpPr>
          <p:nvPr>
            <p:ph type="title"/>
          </p:nvPr>
        </p:nvSpPr>
        <p:spPr/>
        <p:txBody>
          <a:bodyPr/>
          <a:lstStyle/>
          <a:p>
            <a:r>
              <a:rPr lang="en-US" dirty="0"/>
              <a:t>The Crux of Cyberbullying</a:t>
            </a:r>
          </a:p>
        </p:txBody>
      </p:sp>
      <p:sp>
        <p:nvSpPr>
          <p:cNvPr id="3" name="Content Placeholder 2">
            <a:extLst>
              <a:ext uri="{FF2B5EF4-FFF2-40B4-BE49-F238E27FC236}">
                <a16:creationId xmlns:a16="http://schemas.microsoft.com/office/drawing/2014/main" id="{29589070-220F-3A4B-A70C-AB1594F86DDD}"/>
              </a:ext>
            </a:extLst>
          </p:cNvPr>
          <p:cNvSpPr>
            <a:spLocks noGrp="1"/>
          </p:cNvSpPr>
          <p:nvPr>
            <p:ph idx="1"/>
          </p:nvPr>
        </p:nvSpPr>
        <p:spPr/>
        <p:txBody>
          <a:bodyPr>
            <a:normAutofit/>
          </a:bodyPr>
          <a:lstStyle/>
          <a:p>
            <a:r>
              <a:rPr lang="en-US" dirty="0"/>
              <a:t>Intent to hurt and accessing any avenues to hurt.</a:t>
            </a:r>
          </a:p>
          <a:p>
            <a:r>
              <a:rPr lang="en-US" dirty="0"/>
              <a:t>Preventing access is key.</a:t>
            </a:r>
          </a:p>
          <a:p>
            <a:pPr lvl="1"/>
            <a:r>
              <a:rPr lang="en-US" dirty="0"/>
              <a:t>Access to private accounts (including breaking in, password access)</a:t>
            </a:r>
          </a:p>
          <a:p>
            <a:pPr lvl="1"/>
            <a:r>
              <a:rPr lang="en-US" dirty="0"/>
              <a:t>Access to private chats and images (including photos, and texts)</a:t>
            </a:r>
          </a:p>
          <a:p>
            <a:pPr lvl="1"/>
            <a:r>
              <a:rPr lang="en-US" dirty="0"/>
              <a:t>Access to personal information (home address, phone number, email address)</a:t>
            </a:r>
          </a:p>
          <a:p>
            <a:pPr lvl="1"/>
            <a:r>
              <a:rPr lang="en-US" dirty="0"/>
              <a:t>Access to real-time information (real-time location)</a:t>
            </a:r>
          </a:p>
          <a:p>
            <a:pPr lvl="1"/>
            <a:r>
              <a:rPr lang="en-US" dirty="0"/>
              <a:t>Knowing what matters to the victim (key stakeholders in victim’s lives, including support network and network), and access to the stakeholders (e.g. company address/email, company review page, colleagues’ contacts, fan groups, and forums)</a:t>
            </a:r>
          </a:p>
          <a:p>
            <a:pPr lvl="1"/>
            <a:r>
              <a:rPr lang="en-US" dirty="0"/>
              <a:t>Access to social media inbox (</a:t>
            </a:r>
            <a:r>
              <a:rPr lang="en-US" dirty="0" err="1"/>
              <a:t>youtube</a:t>
            </a:r>
            <a:r>
              <a:rPr lang="en-US" dirty="0"/>
              <a:t>/</a:t>
            </a:r>
            <a:r>
              <a:rPr lang="en-US" dirty="0" err="1"/>
              <a:t>facebook</a:t>
            </a:r>
            <a:r>
              <a:rPr lang="en-US" dirty="0"/>
              <a:t>/twitter/Instagram inbox, game ID etc.)</a:t>
            </a:r>
          </a:p>
          <a:p>
            <a:pPr lvl="1"/>
            <a:r>
              <a:rPr lang="en-US" dirty="0" err="1"/>
              <a:t>Utilisation</a:t>
            </a:r>
            <a:r>
              <a:rPr lang="en-US" dirty="0"/>
              <a:t> of public space and influence to accuse someone of something, for example, to fill the news and internet space with information about them (this requires platform moderation, platforms need to provide tools for users to take control of their content)</a:t>
            </a:r>
          </a:p>
        </p:txBody>
      </p:sp>
    </p:spTree>
    <p:extLst>
      <p:ext uri="{BB962C8B-B14F-4D97-AF65-F5344CB8AC3E}">
        <p14:creationId xmlns:p14="http://schemas.microsoft.com/office/powerpoint/2010/main" val="3872730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D3FBB-8EB6-5B61-28D2-324F7F06B605}"/>
              </a:ext>
            </a:extLst>
          </p:cNvPr>
          <p:cNvSpPr>
            <a:spLocks noGrp="1"/>
          </p:cNvSpPr>
          <p:nvPr>
            <p:ph type="title"/>
          </p:nvPr>
        </p:nvSpPr>
        <p:spPr/>
        <p:txBody>
          <a:bodyPr/>
          <a:lstStyle/>
          <a:p>
            <a:r>
              <a:rPr lang="en-US" dirty="0"/>
              <a:t>What Can I Do? One, Two, Three!</a:t>
            </a:r>
          </a:p>
        </p:txBody>
      </p:sp>
      <p:sp>
        <p:nvSpPr>
          <p:cNvPr id="3" name="Content Placeholder 2">
            <a:extLst>
              <a:ext uri="{FF2B5EF4-FFF2-40B4-BE49-F238E27FC236}">
                <a16:creationId xmlns:a16="http://schemas.microsoft.com/office/drawing/2014/main" id="{53838E44-66D6-C851-BC25-9DE88176FE0A}"/>
              </a:ext>
            </a:extLst>
          </p:cNvPr>
          <p:cNvSpPr>
            <a:spLocks noGrp="1"/>
          </p:cNvSpPr>
          <p:nvPr>
            <p:ph idx="1"/>
          </p:nvPr>
        </p:nvSpPr>
        <p:spPr/>
        <p:txBody>
          <a:bodyPr/>
          <a:lstStyle/>
          <a:p>
            <a:r>
              <a:rPr lang="en-US" dirty="0"/>
              <a:t>One, protect: </a:t>
            </a:r>
            <a:r>
              <a:rPr lang="en-US" dirty="0">
                <a:highlight>
                  <a:srgbClr val="FFFF00"/>
                </a:highlight>
              </a:rPr>
              <a:t>#Prevent Access and Bolster Authenticity!</a:t>
            </a:r>
            <a:endParaRPr lang="en-US" dirty="0"/>
          </a:p>
          <a:p>
            <a:r>
              <a:rPr lang="en-US" dirty="0"/>
              <a:t>Two, defend: </a:t>
            </a:r>
            <a:r>
              <a:rPr lang="en-US" dirty="0">
                <a:highlight>
                  <a:srgbClr val="FFFF00"/>
                </a:highlight>
              </a:rPr>
              <a:t>#Keep evidence and seek professional help</a:t>
            </a:r>
            <a:endParaRPr lang="en-US" dirty="0"/>
          </a:p>
          <a:p>
            <a:r>
              <a:rPr lang="en-US" dirty="0"/>
              <a:t>Three, protect others: </a:t>
            </a:r>
            <a:r>
              <a:rPr lang="en-US" dirty="0">
                <a:highlight>
                  <a:srgbClr val="FFFF00"/>
                </a:highlight>
              </a:rPr>
              <a:t>#Take care of yourself &amp; say no to cyberbullying!</a:t>
            </a:r>
          </a:p>
        </p:txBody>
      </p:sp>
    </p:spTree>
    <p:extLst>
      <p:ext uri="{BB962C8B-B14F-4D97-AF65-F5344CB8AC3E}">
        <p14:creationId xmlns:p14="http://schemas.microsoft.com/office/powerpoint/2010/main" val="1805238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E90F6-8B6B-9C5F-1A58-609E8A83D9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71A03C-9B3B-D8FA-8899-AD369B08E47D}"/>
              </a:ext>
            </a:extLst>
          </p:cNvPr>
          <p:cNvSpPr>
            <a:spLocks noGrp="1"/>
          </p:cNvSpPr>
          <p:nvPr>
            <p:ph type="title"/>
          </p:nvPr>
        </p:nvSpPr>
        <p:spPr/>
        <p:txBody>
          <a:bodyPr/>
          <a:lstStyle/>
          <a:p>
            <a:r>
              <a:rPr lang="en-US" dirty="0"/>
              <a:t>What Can I DO - Details</a:t>
            </a:r>
          </a:p>
        </p:txBody>
      </p:sp>
      <p:sp>
        <p:nvSpPr>
          <p:cNvPr id="3" name="Content Placeholder 2">
            <a:extLst>
              <a:ext uri="{FF2B5EF4-FFF2-40B4-BE49-F238E27FC236}">
                <a16:creationId xmlns:a16="http://schemas.microsoft.com/office/drawing/2014/main" id="{93F12F64-0160-0419-51F4-211C9694BE3C}"/>
              </a:ext>
            </a:extLst>
          </p:cNvPr>
          <p:cNvSpPr>
            <a:spLocks noGrp="1"/>
          </p:cNvSpPr>
          <p:nvPr>
            <p:ph idx="1"/>
          </p:nvPr>
        </p:nvSpPr>
        <p:spPr>
          <a:xfrm>
            <a:off x="1069848" y="1737360"/>
            <a:ext cx="10543032" cy="4636008"/>
          </a:xfrm>
        </p:spPr>
        <p:txBody>
          <a:bodyPr>
            <a:normAutofit/>
          </a:bodyPr>
          <a:lstStyle/>
          <a:p>
            <a:pPr marL="0" indent="0">
              <a:buNone/>
            </a:pPr>
            <a:r>
              <a:rPr lang="en-US" b="1" dirty="0"/>
              <a:t>Keeping yourself safe physically and mentally is the top priority. </a:t>
            </a:r>
          </a:p>
          <a:p>
            <a:pPr marL="0" indent="0">
              <a:buNone/>
            </a:pPr>
            <a:r>
              <a:rPr lang="en-US" b="1" dirty="0"/>
              <a:t>One, Protect yourself:</a:t>
            </a:r>
          </a:p>
          <a:p>
            <a:r>
              <a:rPr lang="en-US" dirty="0"/>
              <a:t>Keep operationally safe (privacy, private life and details, protect your passwords), 2FA, read up on privacy settings for social media, be aware of what info you agree to give</a:t>
            </a:r>
          </a:p>
          <a:p>
            <a:r>
              <a:rPr lang="en-US" dirty="0"/>
              <a:t>Selective and careful interaction online, be careful about engaging in debates and take control by blocking and reducing exposure to mean comments. Moderated communities provide a layer of protection.</a:t>
            </a:r>
          </a:p>
          <a:p>
            <a:r>
              <a:rPr lang="en-US" dirty="0"/>
              <a:t>Monitor mood when browsing online, close the connection and say ‘no’ to negativity</a:t>
            </a:r>
          </a:p>
          <a:p>
            <a:r>
              <a:rPr lang="en-US" dirty="0"/>
              <a:t>Build up support network and bolster a strong narrative of your personal brand online and in real-life (e.g. with your colleagues).</a:t>
            </a:r>
          </a:p>
          <a:p>
            <a:r>
              <a:rPr lang="en-US" dirty="0"/>
              <a:t>Setting strong boundaries between real-life and online</a:t>
            </a:r>
          </a:p>
          <a:p>
            <a:endParaRPr lang="en-US" dirty="0"/>
          </a:p>
          <a:p>
            <a:endParaRPr lang="en-US" dirty="0"/>
          </a:p>
        </p:txBody>
      </p:sp>
      <p:sp>
        <p:nvSpPr>
          <p:cNvPr id="4" name="TextBox 3">
            <a:extLst>
              <a:ext uri="{FF2B5EF4-FFF2-40B4-BE49-F238E27FC236}">
                <a16:creationId xmlns:a16="http://schemas.microsoft.com/office/drawing/2014/main" id="{76F78C23-36C1-A204-269D-204E9F158A63}"/>
              </a:ext>
            </a:extLst>
          </p:cNvPr>
          <p:cNvSpPr txBox="1"/>
          <p:nvPr/>
        </p:nvSpPr>
        <p:spPr>
          <a:xfrm>
            <a:off x="7011684" y="2167128"/>
            <a:ext cx="4601196" cy="646331"/>
          </a:xfrm>
          <a:prstGeom prst="rect">
            <a:avLst/>
          </a:prstGeom>
          <a:noFill/>
        </p:spPr>
        <p:txBody>
          <a:bodyPr wrap="none" rtlCol="0">
            <a:spAutoFit/>
          </a:bodyPr>
          <a:lstStyle/>
          <a:p>
            <a:r>
              <a:rPr lang="en-US" dirty="0">
                <a:highlight>
                  <a:srgbClr val="FFFF00"/>
                </a:highlight>
              </a:rPr>
              <a:t>#Prevent Access and Bolster Authenticity!</a:t>
            </a:r>
          </a:p>
          <a:p>
            <a:endParaRPr lang="en-US" dirty="0">
              <a:highlight>
                <a:srgbClr val="FFFF00"/>
              </a:highlight>
            </a:endParaRPr>
          </a:p>
        </p:txBody>
      </p:sp>
    </p:spTree>
    <p:extLst>
      <p:ext uri="{BB962C8B-B14F-4D97-AF65-F5344CB8AC3E}">
        <p14:creationId xmlns:p14="http://schemas.microsoft.com/office/powerpoint/2010/main" val="2991817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72BD6-8A70-04A3-E434-863E5DFA0E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AD2A6C-BF3B-60D9-94D5-A579A4DEE5DA}"/>
              </a:ext>
            </a:extLst>
          </p:cNvPr>
          <p:cNvSpPr>
            <a:spLocks noGrp="1"/>
          </p:cNvSpPr>
          <p:nvPr>
            <p:ph type="title"/>
          </p:nvPr>
        </p:nvSpPr>
        <p:spPr/>
        <p:txBody>
          <a:bodyPr/>
          <a:lstStyle/>
          <a:p>
            <a:r>
              <a:rPr lang="en-US" dirty="0"/>
              <a:t>What Can I DO - Details</a:t>
            </a:r>
          </a:p>
        </p:txBody>
      </p:sp>
      <p:sp>
        <p:nvSpPr>
          <p:cNvPr id="3" name="Content Placeholder 2">
            <a:extLst>
              <a:ext uri="{FF2B5EF4-FFF2-40B4-BE49-F238E27FC236}">
                <a16:creationId xmlns:a16="http://schemas.microsoft.com/office/drawing/2014/main" id="{9F40479F-9E80-5A60-C025-AB5D34AF08B1}"/>
              </a:ext>
            </a:extLst>
          </p:cNvPr>
          <p:cNvSpPr>
            <a:spLocks noGrp="1"/>
          </p:cNvSpPr>
          <p:nvPr>
            <p:ph idx="1"/>
          </p:nvPr>
        </p:nvSpPr>
        <p:spPr>
          <a:xfrm>
            <a:off x="1069848" y="1737360"/>
            <a:ext cx="10543032" cy="4882896"/>
          </a:xfrm>
        </p:spPr>
        <p:txBody>
          <a:bodyPr>
            <a:normAutofit/>
          </a:bodyPr>
          <a:lstStyle/>
          <a:p>
            <a:pPr marL="0" indent="0">
              <a:buNone/>
            </a:pPr>
            <a:r>
              <a:rPr lang="en-US" b="1" dirty="0"/>
              <a:t>Keeping yourself safe physically and mentally is the top priority. </a:t>
            </a:r>
          </a:p>
          <a:p>
            <a:pPr marL="0" indent="0">
              <a:buNone/>
            </a:pPr>
            <a:r>
              <a:rPr lang="en-US" b="1" dirty="0"/>
              <a:t>Two: Defend yourself:</a:t>
            </a:r>
          </a:p>
          <a:p>
            <a:r>
              <a:rPr lang="en-US" dirty="0"/>
              <a:t>Do not handle cyber bullying alone, find trusted friends, family or professionals</a:t>
            </a:r>
          </a:p>
          <a:p>
            <a:r>
              <a:rPr lang="en-US" dirty="0"/>
              <a:t>Gather evidence or have a trusted party help gather evidence</a:t>
            </a:r>
          </a:p>
          <a:p>
            <a:r>
              <a:rPr lang="en-US" dirty="0" err="1"/>
              <a:t>Utilise</a:t>
            </a:r>
            <a:r>
              <a:rPr lang="en-US" dirty="0"/>
              <a:t> all available tools when under distress, including platform policy, legal, police, cyber professionals.</a:t>
            </a:r>
          </a:p>
          <a:p>
            <a:pPr marL="0" indent="0">
              <a:buNone/>
            </a:pPr>
            <a:r>
              <a:rPr lang="en-US" b="1" dirty="0"/>
              <a:t>Three: Protecting others:</a:t>
            </a:r>
          </a:p>
          <a:p>
            <a:r>
              <a:rPr lang="en-US" dirty="0"/>
              <a:t>Gather evidence, assist in reporting or providing information can help tremendously.</a:t>
            </a:r>
          </a:p>
          <a:p>
            <a:r>
              <a:rPr lang="en-US" dirty="0"/>
              <a:t>Cyber bullying can happen to anyone. Fostering a culture that does not tolerate this is important. Speaking up and speaking out about others can help.</a:t>
            </a:r>
          </a:p>
          <a:p>
            <a:r>
              <a:rPr lang="en-US" dirty="0"/>
              <a:t>However, this might not always be possible, as culture is a slow process. In the meantime, step away from any involvement with cyberbullying, or any groups that condone it.</a:t>
            </a:r>
          </a:p>
          <a:p>
            <a:endParaRPr lang="en-US" dirty="0"/>
          </a:p>
        </p:txBody>
      </p:sp>
      <p:sp>
        <p:nvSpPr>
          <p:cNvPr id="4" name="TextBox 3">
            <a:extLst>
              <a:ext uri="{FF2B5EF4-FFF2-40B4-BE49-F238E27FC236}">
                <a16:creationId xmlns:a16="http://schemas.microsoft.com/office/drawing/2014/main" id="{3ED27EA4-9975-896D-F58C-ADC611ADFCB0}"/>
              </a:ext>
            </a:extLst>
          </p:cNvPr>
          <p:cNvSpPr txBox="1"/>
          <p:nvPr/>
        </p:nvSpPr>
        <p:spPr>
          <a:xfrm>
            <a:off x="6520956" y="2130552"/>
            <a:ext cx="4843249" cy="646331"/>
          </a:xfrm>
          <a:prstGeom prst="rect">
            <a:avLst/>
          </a:prstGeom>
          <a:noFill/>
        </p:spPr>
        <p:txBody>
          <a:bodyPr wrap="none" rtlCol="0">
            <a:spAutoFit/>
          </a:bodyPr>
          <a:lstStyle/>
          <a:p>
            <a:r>
              <a:rPr lang="en-US" dirty="0">
                <a:highlight>
                  <a:srgbClr val="FFFF00"/>
                </a:highlight>
              </a:rPr>
              <a:t>#Keep evidence and seek professional help</a:t>
            </a:r>
          </a:p>
          <a:p>
            <a:endParaRPr lang="en-US" dirty="0">
              <a:highlight>
                <a:srgbClr val="FFFF00"/>
              </a:highlight>
            </a:endParaRPr>
          </a:p>
        </p:txBody>
      </p:sp>
      <p:sp>
        <p:nvSpPr>
          <p:cNvPr id="5" name="TextBox 4">
            <a:extLst>
              <a:ext uri="{FF2B5EF4-FFF2-40B4-BE49-F238E27FC236}">
                <a16:creationId xmlns:a16="http://schemas.microsoft.com/office/drawing/2014/main" id="{C359C59D-082A-4A70-A1B0-41349F08023E}"/>
              </a:ext>
            </a:extLst>
          </p:cNvPr>
          <p:cNvSpPr txBox="1"/>
          <p:nvPr/>
        </p:nvSpPr>
        <p:spPr>
          <a:xfrm>
            <a:off x="6096000" y="4102300"/>
            <a:ext cx="5371920" cy="646331"/>
          </a:xfrm>
          <a:prstGeom prst="rect">
            <a:avLst/>
          </a:prstGeom>
          <a:noFill/>
        </p:spPr>
        <p:txBody>
          <a:bodyPr wrap="none" rtlCol="0">
            <a:spAutoFit/>
          </a:bodyPr>
          <a:lstStyle/>
          <a:p>
            <a:r>
              <a:rPr lang="en-US" dirty="0">
                <a:highlight>
                  <a:srgbClr val="FFFF00"/>
                </a:highlight>
              </a:rPr>
              <a:t>#Take care of yourself &amp; say no to cyberbullying!</a:t>
            </a:r>
          </a:p>
          <a:p>
            <a:endParaRPr lang="en-US" dirty="0">
              <a:highlight>
                <a:srgbClr val="FFFF00"/>
              </a:highlight>
            </a:endParaRPr>
          </a:p>
        </p:txBody>
      </p:sp>
    </p:spTree>
    <p:extLst>
      <p:ext uri="{BB962C8B-B14F-4D97-AF65-F5344CB8AC3E}">
        <p14:creationId xmlns:p14="http://schemas.microsoft.com/office/powerpoint/2010/main" val="2225675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9BCD5-8680-54EA-55F8-211D8B6431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3AF0B0-251F-C531-0583-7B480F279B78}"/>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89FF4402-D547-E2C4-CC57-89CC19545966}"/>
              </a:ext>
            </a:extLst>
          </p:cNvPr>
          <p:cNvSpPr>
            <a:spLocks noGrp="1"/>
          </p:cNvSpPr>
          <p:nvPr>
            <p:ph idx="1"/>
          </p:nvPr>
        </p:nvSpPr>
        <p:spPr/>
        <p:txBody>
          <a:bodyPr>
            <a:normAutofit fontScale="85000" lnSpcReduction="10000"/>
          </a:bodyPr>
          <a:lstStyle/>
          <a:p>
            <a:pPr>
              <a:lnSpc>
                <a:spcPct val="115000"/>
              </a:lnSpc>
              <a:spcAft>
                <a:spcPts val="800"/>
              </a:spcAft>
            </a:pP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Australian Government (2022). </a:t>
            </a:r>
            <a:r>
              <a:rPr lang="en-GB" sz="1800" i="1" kern="100" dirty="0">
                <a:effectLst/>
                <a:latin typeface="Times New Roman" panose="02020603050405020304" pitchFamily="18" charset="0"/>
                <a:ea typeface="DengXian" panose="02010600030101010101" pitchFamily="2" charset="-122"/>
                <a:cs typeface="Times New Roman" panose="02020603050405020304" pitchFamily="18" charset="0"/>
              </a:rPr>
              <a:t>How </a:t>
            </a:r>
            <a:r>
              <a:rPr lang="en-GB" sz="1800" i="1" kern="100" dirty="0" err="1">
                <a:effectLst/>
                <a:latin typeface="Times New Roman" panose="02020603050405020304" pitchFamily="18" charset="0"/>
                <a:ea typeface="DengXian" panose="02010600030101010101" pitchFamily="2" charset="-122"/>
                <a:cs typeface="Times New Roman" panose="02020603050405020304" pitchFamily="18" charset="0"/>
              </a:rPr>
              <a:t>eSafety</a:t>
            </a:r>
            <a:r>
              <a:rPr lang="en-GB" sz="1800" i="1" kern="100" dirty="0">
                <a:effectLst/>
                <a:latin typeface="Times New Roman" panose="02020603050405020304" pitchFamily="18" charset="0"/>
                <a:ea typeface="DengXian" panose="02010600030101010101" pitchFamily="2" charset="-122"/>
                <a:cs typeface="Times New Roman" panose="02020603050405020304" pitchFamily="18" charset="0"/>
              </a:rPr>
              <a:t> can help | </a:t>
            </a:r>
            <a:r>
              <a:rPr lang="en-GB" sz="1800" i="1" kern="100" dirty="0" err="1">
                <a:effectLst/>
                <a:latin typeface="Times New Roman" panose="02020603050405020304" pitchFamily="18" charset="0"/>
                <a:ea typeface="DengXian" panose="02010600030101010101" pitchFamily="2" charset="-122"/>
                <a:cs typeface="Times New Roman" panose="02020603050405020304" pitchFamily="18" charset="0"/>
              </a:rPr>
              <a:t>eSafety</a:t>
            </a:r>
            <a:r>
              <a:rPr lang="en-GB" sz="1800" i="1" kern="100" dirty="0">
                <a:effectLst/>
                <a:latin typeface="Times New Roman" panose="02020603050405020304" pitchFamily="18" charset="0"/>
                <a:ea typeface="DengXian" panose="02010600030101010101" pitchFamily="2" charset="-122"/>
                <a:cs typeface="Times New Roman" panose="02020603050405020304" pitchFamily="18" charset="0"/>
              </a:rPr>
              <a:t> Commissioner</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[online]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eSafety</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Commissioner. Available at: https://</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www.esafety.gov.au</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/key-topics/illegal-restricted-content/how-</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esafety</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-can-help [Accessed 4 Nov. 2024].</a:t>
            </a:r>
            <a:endParaRPr lang="en-GB" sz="1800" kern="100" dirty="0">
              <a:effectLst/>
              <a:latin typeface="Aptos" panose="020B0004020202020204" pitchFamily="34" charset="0"/>
              <a:ea typeface="DengXian" panose="02010600030101010101" pitchFamily="2" charset="-122"/>
              <a:cs typeface="Times New Roman" panose="02020603050405020304" pitchFamily="18" charset="0"/>
            </a:endParaRPr>
          </a:p>
          <a:p>
            <a:pPr>
              <a:lnSpc>
                <a:spcPct val="115000"/>
              </a:lnSpc>
              <a:spcAft>
                <a:spcPts val="800"/>
              </a:spcAft>
            </a:pP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Australian government (2024). </a:t>
            </a:r>
            <a:r>
              <a:rPr lang="en-GB" sz="1800" i="1" kern="100" dirty="0">
                <a:effectLst/>
                <a:latin typeface="Times New Roman" panose="02020603050405020304" pitchFamily="18" charset="0"/>
                <a:ea typeface="DengXian" panose="02010600030101010101" pitchFamily="2" charset="-122"/>
                <a:cs typeface="Times New Roman" panose="02020603050405020304" pitchFamily="18" charset="0"/>
              </a:rPr>
              <a:t>Cyberbullying</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[online]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eSafety</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Commissioner. Available at: </a:t>
            </a:r>
            <a:r>
              <a:rPr lang="en-GB" sz="1800" u="sng" kern="100" dirty="0">
                <a:solidFill>
                  <a:srgbClr val="467886"/>
                </a:solidFill>
                <a:effectLst/>
                <a:latin typeface="Times New Roman" panose="02020603050405020304" pitchFamily="18" charset="0"/>
                <a:ea typeface="DengXian" panose="02010600030101010101" pitchFamily="2" charset="-122"/>
                <a:cs typeface="Times New Roman" panose="02020603050405020304" pitchFamily="18" charset="0"/>
                <a:hlinkClick r:id="rId2"/>
              </a:rPr>
              <a:t>https://www.esafety.gov.au/key-topics/cyberbullying</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a:t>
            </a:r>
            <a:endParaRPr lang="en-GB" sz="1800" kern="100" dirty="0">
              <a:effectLst/>
              <a:latin typeface="Aptos" panose="020B0004020202020204" pitchFamily="34" charset="0"/>
              <a:ea typeface="DengXian" panose="02010600030101010101" pitchFamily="2" charset="-122"/>
              <a:cs typeface="Times New Roman" panose="02020603050405020304" pitchFamily="18" charset="0"/>
            </a:endParaRPr>
          </a:p>
          <a:p>
            <a:pPr>
              <a:lnSpc>
                <a:spcPct val="115000"/>
              </a:lnSpc>
              <a:spcAft>
                <a:spcPts val="800"/>
              </a:spcAft>
            </a:pP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Backgroundcheck.org</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(n.d.). </a:t>
            </a:r>
            <a:r>
              <a:rPr lang="en-GB" sz="1800" i="1" kern="100" dirty="0">
                <a:effectLst/>
                <a:latin typeface="Times New Roman" panose="02020603050405020304" pitchFamily="18" charset="0"/>
                <a:ea typeface="DengXian" panose="02010600030101010101" pitchFamily="2" charset="-122"/>
                <a:cs typeface="Times New Roman" panose="02020603050405020304" pitchFamily="18" charset="0"/>
              </a:rPr>
              <a:t>Cyber Bullying: The Definitive Guide for Educators, Parents, and Family Members | </a:t>
            </a:r>
            <a:r>
              <a:rPr lang="en-GB" sz="1800" i="1" kern="100" dirty="0" err="1">
                <a:effectLst/>
                <a:latin typeface="Times New Roman" panose="02020603050405020304" pitchFamily="18" charset="0"/>
                <a:ea typeface="DengXian" panose="02010600030101010101" pitchFamily="2" charset="-122"/>
                <a:cs typeface="Times New Roman" panose="02020603050405020304" pitchFamily="18" charset="0"/>
              </a:rPr>
              <a:t>backgroundchecks.org</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[online] Available at: https://</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backgroundchecks.org</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/cyber-bullying-helping-the-bullied-stopping-the-</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bullies.html</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a:t>
            </a:r>
            <a:endParaRPr lang="en-GB" sz="1800" kern="100" dirty="0">
              <a:effectLst/>
              <a:latin typeface="Aptos" panose="020B0004020202020204" pitchFamily="34" charset="0"/>
              <a:ea typeface="DengXian" panose="02010600030101010101" pitchFamily="2" charset="-122"/>
              <a:cs typeface="Times New Roman" panose="02020603050405020304" pitchFamily="18" charset="0"/>
            </a:endParaRPr>
          </a:p>
          <a:p>
            <a:pPr>
              <a:lnSpc>
                <a:spcPct val="115000"/>
              </a:lnSpc>
              <a:spcAft>
                <a:spcPts val="800"/>
              </a:spcAft>
            </a:pP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Better Health Channel (2012). </a:t>
            </a:r>
            <a:r>
              <a:rPr lang="en-GB" sz="1800" i="1" kern="100" dirty="0">
                <a:effectLst/>
                <a:latin typeface="Times New Roman" panose="02020603050405020304" pitchFamily="18" charset="0"/>
                <a:ea typeface="DengXian" panose="02010600030101010101" pitchFamily="2" charset="-122"/>
                <a:cs typeface="Times New Roman" panose="02020603050405020304" pitchFamily="18" charset="0"/>
              </a:rPr>
              <a:t>Cyberbullying (online bullying)</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[online]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Vic.gov.au</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Available at: https://</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www.betterhealth.vic.gov.au</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/health/</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HealthyLiving</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/Cyberbullying.</a:t>
            </a:r>
            <a:endParaRPr lang="en-GB" sz="1800" kern="100" dirty="0">
              <a:effectLst/>
              <a:latin typeface="Aptos" panose="020B0004020202020204" pitchFamily="34" charset="0"/>
              <a:ea typeface="DengXian" panose="02010600030101010101" pitchFamily="2" charset="-122"/>
              <a:cs typeface="Times New Roman" panose="02020603050405020304" pitchFamily="18" charset="0"/>
            </a:endParaRPr>
          </a:p>
          <a:p>
            <a:pPr>
              <a:lnSpc>
                <a:spcPct val="115000"/>
              </a:lnSpc>
              <a:spcAft>
                <a:spcPts val="800"/>
              </a:spcAft>
            </a:pP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Davis, W. (2024). </a:t>
            </a:r>
            <a:r>
              <a:rPr lang="en-GB" sz="1800" i="1" kern="100" dirty="0">
                <a:effectLst/>
                <a:latin typeface="Times New Roman" panose="02020603050405020304" pitchFamily="18" charset="0"/>
                <a:ea typeface="DengXian" panose="02010600030101010101" pitchFamily="2" charset="-122"/>
                <a:cs typeface="Times New Roman" panose="02020603050405020304" pitchFamily="18" charset="0"/>
              </a:rPr>
              <a:t>Social Media Defamation – Complete Guide</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[online] Stonegate Legal. Available at: https://</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stonegatelegal.com.au</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/social-media-defamation-complete-guide/.</a:t>
            </a:r>
            <a:endParaRPr lang="en-GB" sz="1800" kern="100" dirty="0">
              <a:effectLst/>
              <a:latin typeface="Aptos" panose="020B0004020202020204" pitchFamily="34" charset="0"/>
              <a:ea typeface="DengXian" panose="02010600030101010101" pitchFamily="2" charset="-122"/>
              <a:cs typeface="Times New Roman" panose="02020603050405020304" pitchFamily="18" charset="0"/>
            </a:endParaRPr>
          </a:p>
          <a:p>
            <a:endParaRPr lang="en-US" dirty="0"/>
          </a:p>
        </p:txBody>
      </p:sp>
    </p:spTree>
    <p:extLst>
      <p:ext uri="{BB962C8B-B14F-4D97-AF65-F5344CB8AC3E}">
        <p14:creationId xmlns:p14="http://schemas.microsoft.com/office/powerpoint/2010/main" val="1255479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3D8EC-9563-C7E9-0DA8-0E59760896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8677CD-E148-99DE-B2A7-D780B0CCE35F}"/>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BD32005F-EEA5-4DEC-8669-4CDBC8C25395}"/>
              </a:ext>
            </a:extLst>
          </p:cNvPr>
          <p:cNvSpPr>
            <a:spLocks noGrp="1"/>
          </p:cNvSpPr>
          <p:nvPr>
            <p:ph idx="1"/>
          </p:nvPr>
        </p:nvSpPr>
        <p:spPr/>
        <p:txBody>
          <a:bodyPr>
            <a:normAutofit fontScale="92500" lnSpcReduction="10000"/>
          </a:bodyPr>
          <a:lstStyle/>
          <a:p>
            <a:pPr>
              <a:lnSpc>
                <a:spcPct val="115000"/>
              </a:lnSpc>
              <a:spcAft>
                <a:spcPts val="800"/>
              </a:spcAft>
            </a:pP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Jiang, X. Y. (2021). ‘</a:t>
            </a:r>
            <a:r>
              <a:rPr lang="zh-CN" sz="1800" kern="100" dirty="0">
                <a:effectLst/>
                <a:latin typeface="Times New Roman" panose="02020603050405020304" pitchFamily="18" charset="0"/>
                <a:ea typeface="DengXian" panose="02010600030101010101" pitchFamily="2" charset="-122"/>
                <a:cs typeface="Times New Roman" panose="02020603050405020304" pitchFamily="18" charset="0"/>
              </a:rPr>
              <a:t>饭圈文化</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a:t>
            </a:r>
            <a:r>
              <a:rPr lang="zh-CN" sz="1800" kern="100" dirty="0">
                <a:effectLst/>
                <a:latin typeface="Times New Roman" panose="02020603050405020304" pitchFamily="18" charset="0"/>
                <a:ea typeface="DengXian" panose="02010600030101010101" pitchFamily="2" charset="-122"/>
                <a:cs typeface="Times New Roman" panose="02020603050405020304" pitchFamily="18" charset="0"/>
              </a:rPr>
              <a:t>影响下粉丝群体的网络民族志研究</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a:t>
            </a:r>
            <a:r>
              <a:rPr lang="zh-CN" sz="1800" kern="100" dirty="0">
                <a:effectLst/>
                <a:latin typeface="Times New Roman" panose="02020603050405020304" pitchFamily="18" charset="0"/>
                <a:ea typeface="DengXian" panose="02010600030101010101" pitchFamily="2" charset="-122"/>
                <a:cs typeface="Times New Roman" panose="02020603050405020304" pitchFamily="18" charset="0"/>
              </a:rPr>
              <a:t>以朱一龙粉丝群体为例</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zh-CN" sz="1800" i="1" kern="100" dirty="0">
                <a:effectLst/>
                <a:latin typeface="Times New Roman" panose="02020603050405020304" pitchFamily="18" charset="0"/>
                <a:ea typeface="DengXian" panose="02010600030101010101" pitchFamily="2" charset="-122"/>
                <a:cs typeface="Times New Roman" panose="02020603050405020304" pitchFamily="18" charset="0"/>
              </a:rPr>
              <a:t>文化产业</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[online] 0(2), pp.P.63-66. Available at: https://</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www.zhangqiaokeyan.com</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/academic-journal-</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cn_culture</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industry_thesis</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/0201291733309.html [Accessed 4 Nov. 2024].</a:t>
            </a:r>
            <a:endParaRPr lang="en-GB" sz="1800" kern="100" dirty="0">
              <a:effectLst/>
              <a:latin typeface="Aptos" panose="020B0004020202020204" pitchFamily="34" charset="0"/>
              <a:ea typeface="DengXian" panose="02010600030101010101" pitchFamily="2" charset="-122"/>
              <a:cs typeface="Times New Roman" panose="02020603050405020304" pitchFamily="18" charset="0"/>
            </a:endParaRPr>
          </a:p>
          <a:p>
            <a:pPr>
              <a:lnSpc>
                <a:spcPct val="115000"/>
              </a:lnSpc>
              <a:spcAft>
                <a:spcPts val="800"/>
              </a:spcAft>
            </a:pP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McLean, S. (2014). </a:t>
            </a:r>
            <a:r>
              <a:rPr lang="en-GB" sz="1800" i="1" kern="100" dirty="0">
                <a:effectLst/>
                <a:latin typeface="Times New Roman" panose="02020603050405020304" pitchFamily="18" charset="0"/>
                <a:ea typeface="DengXian" panose="02010600030101010101" pitchFamily="2" charset="-122"/>
                <a:cs typeface="Times New Roman" panose="02020603050405020304" pitchFamily="18" charset="0"/>
              </a:rPr>
              <a:t>Sexts, Texts and Selfies</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Melbourne, Australia: Penguin Group Australia, pp.67–81.</a:t>
            </a:r>
            <a:endParaRPr lang="en-GB" sz="1800" kern="100" dirty="0">
              <a:effectLst/>
              <a:latin typeface="Aptos" panose="020B0004020202020204" pitchFamily="34" charset="0"/>
              <a:ea typeface="DengXian" panose="02010600030101010101" pitchFamily="2" charset="-122"/>
              <a:cs typeface="Times New Roman" panose="02020603050405020304" pitchFamily="18" charset="0"/>
            </a:endParaRPr>
          </a:p>
          <a:p>
            <a:pPr>
              <a:lnSpc>
                <a:spcPct val="115000"/>
              </a:lnSpc>
              <a:spcAft>
                <a:spcPts val="800"/>
              </a:spcAft>
            </a:pP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Netease</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(2020). </a:t>
            </a:r>
            <a:r>
              <a:rPr lang="zh-CN" sz="1800" i="1" kern="100" dirty="0">
                <a:effectLst/>
                <a:latin typeface="Times New Roman" panose="02020603050405020304" pitchFamily="18" charset="0"/>
                <a:ea typeface="DengXian" panose="02010600030101010101" pitchFamily="2" charset="-122"/>
                <a:cs typeface="Times New Roman" panose="02020603050405020304" pitchFamily="18" charset="0"/>
              </a:rPr>
              <a:t>彭青造谣朱一龙不敬业，私生为澄清晒剧本，这次该给私生记一功！</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[online] 163.com. Available at: https://www.163.com/</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dy</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/article/FNS8RHRV0537GMOI.html [Accessed 4 Nov. 2024].</a:t>
            </a:r>
            <a:endParaRPr lang="en-GB" sz="1800" kern="100" dirty="0">
              <a:effectLst/>
              <a:latin typeface="Aptos" panose="020B0004020202020204" pitchFamily="34" charset="0"/>
              <a:ea typeface="DengXian" panose="02010600030101010101" pitchFamily="2" charset="-122"/>
              <a:cs typeface="Times New Roman" panose="02020603050405020304" pitchFamily="18" charset="0"/>
            </a:endParaRPr>
          </a:p>
          <a:p>
            <a:pPr>
              <a:lnSpc>
                <a:spcPct val="115000"/>
              </a:lnSpc>
              <a:spcAft>
                <a:spcPts val="800"/>
              </a:spcAft>
            </a:pP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Nickerson, A. (2017). </a:t>
            </a:r>
            <a:r>
              <a:rPr lang="en-GB" sz="1800" i="1" kern="100" dirty="0">
                <a:effectLst/>
                <a:latin typeface="Times New Roman" panose="02020603050405020304" pitchFamily="18" charset="0"/>
                <a:ea typeface="DengXian" panose="02010600030101010101" pitchFamily="2" charset="-122"/>
                <a:cs typeface="Times New Roman" panose="02020603050405020304" pitchFamily="18" charset="0"/>
              </a:rPr>
              <a:t>My Life Exposed</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[online] My Life Exposed. Available at: https://</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www.stalkerexposed.com</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/2017/08/10/august-10th-day-started-day-will-end-8/ [Accessed 4 Nov. 2024].</a:t>
            </a:r>
            <a:endParaRPr lang="en-GB" sz="1800" kern="100" dirty="0">
              <a:effectLst/>
              <a:latin typeface="Aptos" panose="020B0004020202020204" pitchFamily="34" charset="0"/>
              <a:ea typeface="DengXian" panose="02010600030101010101" pitchFamily="2" charset="-122"/>
              <a:cs typeface="Times New Roman" panose="02020603050405020304" pitchFamily="18" charset="0"/>
            </a:endParaRPr>
          </a:p>
          <a:p>
            <a:pPr>
              <a:lnSpc>
                <a:spcPct val="115000"/>
              </a:lnSpc>
              <a:spcAft>
                <a:spcPts val="800"/>
              </a:spcAft>
            </a:pP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Patchin, J.W. (2015). </a:t>
            </a:r>
            <a:r>
              <a:rPr lang="en-GB" sz="1800" i="1" kern="100" dirty="0">
                <a:effectLst/>
                <a:latin typeface="Times New Roman" panose="02020603050405020304" pitchFamily="18" charset="0"/>
                <a:ea typeface="DengXian" panose="02010600030101010101" pitchFamily="2" charset="-122"/>
                <a:cs typeface="Times New Roman" panose="02020603050405020304" pitchFamily="18" charset="0"/>
              </a:rPr>
              <a:t>Advice for Adult Victims of Cyberbullying</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[online] Cyberbullying Research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Center</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Available at: https://</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cyberbullying.org</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/advice-for-adult-victims-of-cyberbullying.</a:t>
            </a:r>
            <a:endParaRPr lang="en-GB" sz="1800" kern="100" dirty="0">
              <a:effectLst/>
              <a:latin typeface="Aptos" panose="020B0004020202020204" pitchFamily="34" charset="0"/>
              <a:ea typeface="DengXian" panose="02010600030101010101" pitchFamily="2" charset="-122"/>
              <a:cs typeface="Times New Roman" panose="02020603050405020304" pitchFamily="18" charset="0"/>
            </a:endParaRPr>
          </a:p>
          <a:p>
            <a:endParaRPr lang="en-US" dirty="0"/>
          </a:p>
        </p:txBody>
      </p:sp>
    </p:spTree>
    <p:extLst>
      <p:ext uri="{BB962C8B-B14F-4D97-AF65-F5344CB8AC3E}">
        <p14:creationId xmlns:p14="http://schemas.microsoft.com/office/powerpoint/2010/main" val="3016114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9E0A9-5AB4-48C3-1B1D-9EB0CE9092FD}"/>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D650781A-AAE4-F17B-BEFF-89B5221E150B}"/>
              </a:ext>
            </a:extLst>
          </p:cNvPr>
          <p:cNvSpPr>
            <a:spLocks noGrp="1"/>
          </p:cNvSpPr>
          <p:nvPr>
            <p:ph idx="1"/>
          </p:nvPr>
        </p:nvSpPr>
        <p:spPr/>
        <p:txBody>
          <a:bodyPr>
            <a:normAutofit lnSpcReduction="10000"/>
          </a:bodyPr>
          <a:lstStyle/>
          <a:p>
            <a:pPr>
              <a:lnSpc>
                <a:spcPct val="115000"/>
              </a:lnSpc>
              <a:spcAft>
                <a:spcPts val="800"/>
              </a:spcAft>
            </a:pP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Peng, Z., Pu, Y. and Song, Y. (2022). From ‘Fans for Idols’ to ‘Fans for Nation’: Review on Fandom Nationalism in China. </a:t>
            </a:r>
            <a:r>
              <a:rPr lang="en-GB" sz="1800" i="1" kern="100" dirty="0">
                <a:effectLst/>
                <a:latin typeface="Times New Roman" panose="02020603050405020304" pitchFamily="18" charset="0"/>
                <a:ea typeface="DengXian" panose="02010600030101010101" pitchFamily="2" charset="-122"/>
                <a:cs typeface="Times New Roman" panose="02020603050405020304" pitchFamily="18" charset="0"/>
              </a:rPr>
              <a:t>Advances in Social Science, Education and Humanities Research</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618.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doi:https</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doi.org</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/10.2991/assehr.k.220110.196.</a:t>
            </a:r>
            <a:endParaRPr lang="en-GB" sz="1800" kern="100" dirty="0">
              <a:effectLst/>
              <a:latin typeface="Aptos" panose="020B0004020202020204" pitchFamily="34" charset="0"/>
              <a:ea typeface="DengXian" panose="02010600030101010101" pitchFamily="2" charset="-122"/>
              <a:cs typeface="Times New Roman" panose="02020603050405020304" pitchFamily="18" charset="0"/>
            </a:endParaRPr>
          </a:p>
          <a:p>
            <a:pPr>
              <a:lnSpc>
                <a:spcPct val="115000"/>
              </a:lnSpc>
              <a:spcAft>
                <a:spcPts val="800"/>
              </a:spcAft>
            </a:pP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Romano, A. (2020). </a:t>
            </a:r>
            <a:r>
              <a:rPr lang="en-GB" sz="1800" i="1" kern="100" dirty="0">
                <a:effectLst/>
                <a:latin typeface="Times New Roman" panose="02020603050405020304" pitchFamily="18" charset="0"/>
                <a:ea typeface="DengXian" panose="02010600030101010101" pitchFamily="2" charset="-122"/>
                <a:cs typeface="Times New Roman" panose="02020603050405020304" pitchFamily="18" charset="0"/>
              </a:rPr>
              <a:t>What we still haven’t learned from Gamergate</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[online] Vox. Available at: https://</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www.vox.com</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/culture/2020/1/20/20808875/gamergate-lessons-cultural-impact-changes-harassment-laws.</a:t>
            </a:r>
            <a:endParaRPr lang="en-GB" sz="1800" kern="100" dirty="0">
              <a:effectLst/>
              <a:latin typeface="Aptos" panose="020B0004020202020204" pitchFamily="34" charset="0"/>
              <a:ea typeface="DengXian" panose="02010600030101010101" pitchFamily="2" charset="-122"/>
              <a:cs typeface="Times New Roman" panose="02020603050405020304" pitchFamily="18" charset="0"/>
            </a:endParaRPr>
          </a:p>
          <a:p>
            <a:pPr>
              <a:lnSpc>
                <a:spcPct val="115000"/>
              </a:lnSpc>
              <a:spcAft>
                <a:spcPts val="800"/>
              </a:spcAft>
            </a:pP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Selby, N. and </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Vescent</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H. (2020). </a:t>
            </a:r>
            <a:r>
              <a:rPr lang="en-GB" sz="1800" i="1" kern="100" dirty="0">
                <a:effectLst/>
                <a:latin typeface="Times New Roman" panose="02020603050405020304" pitchFamily="18" charset="0"/>
                <a:ea typeface="DengXian" panose="02010600030101010101" pitchFamily="2" charset="-122"/>
                <a:cs typeface="Times New Roman" panose="02020603050405020304" pitchFamily="18" charset="0"/>
              </a:rPr>
              <a:t>The CYBER ATTACK SURVIVAL MANUAL</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California, USA: Weldon Owen, Incorporated, pp.50–51, 151–161.</a:t>
            </a:r>
          </a:p>
          <a:p>
            <a:pPr>
              <a:lnSpc>
                <a:spcPct val="115000"/>
              </a:lnSpc>
              <a:spcAft>
                <a:spcPts val="800"/>
              </a:spcAft>
            </a:pP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Xie, T.W. (2022). </a:t>
            </a:r>
            <a:r>
              <a:rPr lang="en-GB" sz="1800" i="1" kern="100" dirty="0">
                <a:effectLst/>
                <a:latin typeface="Times New Roman" panose="02020603050405020304" pitchFamily="18" charset="0"/>
                <a:ea typeface="DengXian" panose="02010600030101010101" pitchFamily="2" charset="-122"/>
                <a:cs typeface="Times New Roman" panose="02020603050405020304" pitchFamily="18" charset="0"/>
              </a:rPr>
              <a:t>2022 Chinese Fans </a:t>
            </a:r>
            <a:r>
              <a:rPr lang="en-GB" sz="1800" i="1" kern="100" dirty="0" err="1">
                <a:effectLst/>
                <a:latin typeface="Times New Roman" panose="02020603050405020304" pitchFamily="18" charset="0"/>
                <a:ea typeface="DengXian" panose="02010600030101010101" pitchFamily="2" charset="-122"/>
                <a:cs typeface="Times New Roman" panose="02020603050405020304" pitchFamily="18" charset="0"/>
              </a:rPr>
              <a:t>Economi</a:t>
            </a:r>
            <a:r>
              <a:rPr lang="en-GB" sz="1800" i="1" kern="100" dirty="0">
                <a:effectLst/>
                <a:latin typeface="Times New Roman" panose="02020603050405020304" pitchFamily="18" charset="0"/>
                <a:ea typeface="DengXian" panose="02010600030101010101" pitchFamily="2" charset="-122"/>
                <a:cs typeface="Times New Roman" panose="02020603050405020304" pitchFamily="18" charset="0"/>
              </a:rPr>
              <a:t> Overview</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 [online] China: Lead Leo, pp.1–46. Available at: https://</a:t>
            </a:r>
            <a:r>
              <a:rPr lang="en-GB" sz="1800" kern="100" dirty="0" err="1">
                <a:effectLst/>
                <a:latin typeface="Times New Roman" panose="02020603050405020304" pitchFamily="18" charset="0"/>
                <a:ea typeface="DengXian" panose="02010600030101010101" pitchFamily="2" charset="-122"/>
                <a:cs typeface="Times New Roman" panose="02020603050405020304" pitchFamily="18" charset="0"/>
              </a:rPr>
              <a:t>pdf.dfcfw.com</a:t>
            </a:r>
            <a:r>
              <a:rPr lang="en-GB" sz="1800" kern="100" dirty="0">
                <a:effectLst/>
                <a:latin typeface="Times New Roman" panose="02020603050405020304" pitchFamily="18" charset="0"/>
                <a:ea typeface="DengXian" panose="02010600030101010101" pitchFamily="2" charset="-122"/>
                <a:cs typeface="Times New Roman" panose="02020603050405020304" pitchFamily="18" charset="0"/>
              </a:rPr>
              <a:t>/pdf/H3_AP202303241584545074_1.pdf [Accessed 4 Nov. 2024].</a:t>
            </a:r>
            <a:endParaRPr lang="en-GB" sz="1800" kern="100" dirty="0">
              <a:effectLst/>
              <a:latin typeface="Aptos" panose="020B0004020202020204" pitchFamily="34" charset="0"/>
              <a:ea typeface="DengXian" panose="02010600030101010101" pitchFamily="2" charset="-122"/>
              <a:cs typeface="Times New Roman" panose="02020603050405020304" pitchFamily="18" charset="0"/>
            </a:endParaRPr>
          </a:p>
          <a:p>
            <a:pPr>
              <a:lnSpc>
                <a:spcPct val="115000"/>
              </a:lnSpc>
              <a:spcAft>
                <a:spcPts val="800"/>
              </a:spcAft>
            </a:pPr>
            <a:endParaRPr lang="en-GB" sz="1800" kern="100" dirty="0">
              <a:effectLst/>
              <a:latin typeface="Aptos" panose="020B0004020202020204" pitchFamily="34" charset="0"/>
              <a:ea typeface="DengXian" panose="02010600030101010101" pitchFamily="2" charset="-122"/>
              <a:cs typeface="Times New Roman" panose="02020603050405020304" pitchFamily="18" charset="0"/>
            </a:endParaRPr>
          </a:p>
          <a:p>
            <a:endParaRPr lang="en-US" dirty="0"/>
          </a:p>
        </p:txBody>
      </p:sp>
    </p:spTree>
    <p:extLst>
      <p:ext uri="{BB962C8B-B14F-4D97-AF65-F5344CB8AC3E}">
        <p14:creationId xmlns:p14="http://schemas.microsoft.com/office/powerpoint/2010/main" val="4120227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9608F-8F30-EDF8-895E-51514BEB24C5}"/>
              </a:ext>
            </a:extLst>
          </p:cNvPr>
          <p:cNvSpPr>
            <a:spLocks noGrp="1"/>
          </p:cNvSpPr>
          <p:nvPr>
            <p:ph type="title"/>
          </p:nvPr>
        </p:nvSpPr>
        <p:spPr/>
        <p:txBody>
          <a:bodyPr/>
          <a:lstStyle/>
          <a:p>
            <a:r>
              <a:rPr lang="en-US" dirty="0"/>
              <a:t>Project Overview:</a:t>
            </a:r>
          </a:p>
        </p:txBody>
      </p:sp>
      <p:sp>
        <p:nvSpPr>
          <p:cNvPr id="3" name="Content Placeholder 2">
            <a:extLst>
              <a:ext uri="{FF2B5EF4-FFF2-40B4-BE49-F238E27FC236}">
                <a16:creationId xmlns:a16="http://schemas.microsoft.com/office/drawing/2014/main" id="{F1D4B9E1-DA9C-E0C2-22D7-A1012BF82B30}"/>
              </a:ext>
            </a:extLst>
          </p:cNvPr>
          <p:cNvSpPr>
            <a:spLocks noGrp="1"/>
          </p:cNvSpPr>
          <p:nvPr>
            <p:ph idx="1"/>
          </p:nvPr>
        </p:nvSpPr>
        <p:spPr/>
        <p:txBody>
          <a:bodyPr/>
          <a:lstStyle/>
          <a:p>
            <a:r>
              <a:rPr lang="en-US" dirty="0"/>
              <a:t>Aim: To </a:t>
            </a:r>
            <a:r>
              <a:rPr lang="en-US" dirty="0" err="1"/>
              <a:t>analyse</a:t>
            </a:r>
            <a:r>
              <a:rPr lang="en-US" dirty="0"/>
              <a:t> serious cases of cyberbullying campaigns and to create a best practices list.</a:t>
            </a:r>
          </a:p>
          <a:p>
            <a:r>
              <a:rPr lang="en-US" dirty="0"/>
              <a:t>Method: Case Study Analysis, Anecdotes and Literature Review</a:t>
            </a:r>
          </a:p>
          <a:p>
            <a:r>
              <a:rPr lang="en-US" dirty="0"/>
              <a:t>Issues &amp; what I learnt</a:t>
            </a:r>
          </a:p>
        </p:txBody>
      </p:sp>
    </p:spTree>
    <p:extLst>
      <p:ext uri="{BB962C8B-B14F-4D97-AF65-F5344CB8AC3E}">
        <p14:creationId xmlns:p14="http://schemas.microsoft.com/office/powerpoint/2010/main" val="4184340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18973-B3D2-FA1B-0B65-DE1A12E95395}"/>
              </a:ext>
            </a:extLst>
          </p:cNvPr>
          <p:cNvSpPr>
            <a:spLocks noGrp="1"/>
          </p:cNvSpPr>
          <p:nvPr>
            <p:ph type="title"/>
          </p:nvPr>
        </p:nvSpPr>
        <p:spPr/>
        <p:txBody>
          <a:bodyPr/>
          <a:lstStyle/>
          <a:p>
            <a:r>
              <a:rPr lang="en-US" dirty="0"/>
              <a:t>definition</a:t>
            </a:r>
          </a:p>
        </p:txBody>
      </p:sp>
      <p:sp>
        <p:nvSpPr>
          <p:cNvPr id="3" name="Content Placeholder 2">
            <a:extLst>
              <a:ext uri="{FF2B5EF4-FFF2-40B4-BE49-F238E27FC236}">
                <a16:creationId xmlns:a16="http://schemas.microsoft.com/office/drawing/2014/main" id="{6FA05B57-9311-02EE-A88F-B4E7648C9EA3}"/>
              </a:ext>
            </a:extLst>
          </p:cNvPr>
          <p:cNvSpPr>
            <a:spLocks noGrp="1"/>
          </p:cNvSpPr>
          <p:nvPr>
            <p:ph idx="1"/>
          </p:nvPr>
        </p:nvSpPr>
        <p:spPr/>
        <p:txBody>
          <a:bodyPr>
            <a:normAutofit/>
          </a:bodyPr>
          <a:lstStyle/>
          <a:p>
            <a:r>
              <a:rPr lang="en-US" dirty="0"/>
              <a:t>Cyberbullying is when technology is used to hurt or embarrass someone or to make them afraid (Victoria Government Department of Health, 2024). It can affect everyone, including children, teens and adults (Cyberbullying Research Centre, 2011).  </a:t>
            </a:r>
          </a:p>
          <a:p>
            <a:r>
              <a:rPr lang="en-US"/>
              <a:t>Cyberbullying </a:t>
            </a:r>
            <a:r>
              <a:rPr lang="en-US" dirty="0"/>
              <a:t>campaigns are an extreme form of cyberbullying. It is defined in my research as an effort (</a:t>
            </a:r>
            <a:r>
              <a:rPr lang="en-US" dirty="0" err="1"/>
              <a:t>organised</a:t>
            </a:r>
            <a:r>
              <a:rPr lang="en-US" dirty="0"/>
              <a:t> or otherwise) to </a:t>
            </a:r>
            <a:r>
              <a:rPr lang="en-US" dirty="0" err="1"/>
              <a:t>popularise</a:t>
            </a:r>
            <a:r>
              <a:rPr lang="en-US" dirty="0"/>
              <a:t> misinformation or private information about a victim online, with the intent to harm the victim’s reputation or distress them psychologically.</a:t>
            </a:r>
          </a:p>
          <a:p>
            <a:r>
              <a:rPr lang="en-US" dirty="0"/>
              <a:t>Characteristics shared with cyber bullying: </a:t>
            </a:r>
          </a:p>
          <a:p>
            <a:pPr lvl="1"/>
            <a:r>
              <a:rPr lang="en-US" dirty="0"/>
              <a:t>1. Primarily psychological</a:t>
            </a:r>
          </a:p>
          <a:p>
            <a:pPr lvl="1"/>
            <a:r>
              <a:rPr lang="en-US" dirty="0"/>
              <a:t>2. Attacks social status</a:t>
            </a:r>
          </a:p>
          <a:p>
            <a:pPr lvl="1"/>
            <a:r>
              <a:rPr lang="en-US" dirty="0"/>
              <a:t>3. Can occur 24 hours a day (</a:t>
            </a:r>
            <a:r>
              <a:rPr lang="en-US" dirty="0" err="1"/>
              <a:t>BackgroundChecks.org</a:t>
            </a:r>
            <a:r>
              <a:rPr lang="en-US" dirty="0"/>
              <a:t>, 2024)</a:t>
            </a:r>
          </a:p>
        </p:txBody>
      </p:sp>
    </p:spTree>
    <p:extLst>
      <p:ext uri="{BB962C8B-B14F-4D97-AF65-F5344CB8AC3E}">
        <p14:creationId xmlns:p14="http://schemas.microsoft.com/office/powerpoint/2010/main" val="1904701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1AEF8-F5A9-833E-3BA9-704D65BD46D1}"/>
              </a:ext>
            </a:extLst>
          </p:cNvPr>
          <p:cNvSpPr>
            <a:spLocks noGrp="1"/>
          </p:cNvSpPr>
          <p:nvPr>
            <p:ph type="title"/>
          </p:nvPr>
        </p:nvSpPr>
        <p:spPr/>
        <p:txBody>
          <a:bodyPr/>
          <a:lstStyle/>
          <a:p>
            <a:r>
              <a:rPr lang="en-US" dirty="0"/>
              <a:t>PREVALENT ACROSS ALL AGE GROUPS</a:t>
            </a:r>
          </a:p>
        </p:txBody>
      </p:sp>
      <p:sp>
        <p:nvSpPr>
          <p:cNvPr id="3" name="Content Placeholder 2">
            <a:extLst>
              <a:ext uri="{FF2B5EF4-FFF2-40B4-BE49-F238E27FC236}">
                <a16:creationId xmlns:a16="http://schemas.microsoft.com/office/drawing/2014/main" id="{C645300F-8A8A-8872-53F1-29FC0DE9DD6F}"/>
              </a:ext>
            </a:extLst>
          </p:cNvPr>
          <p:cNvSpPr>
            <a:spLocks noGrp="1"/>
          </p:cNvSpPr>
          <p:nvPr>
            <p:ph idx="1"/>
          </p:nvPr>
        </p:nvSpPr>
        <p:spPr>
          <a:xfrm>
            <a:off x="6711696" y="2071116"/>
            <a:ext cx="5313680" cy="4050792"/>
          </a:xfrm>
        </p:spPr>
        <p:txBody>
          <a:bodyPr/>
          <a:lstStyle/>
          <a:p>
            <a:r>
              <a:rPr lang="en-GB" dirty="0"/>
              <a:t>In 2020, a study over 20,000 people indicated that 40.5% of young adults reported that they had been cyberbullied. (APS, 2020)</a:t>
            </a:r>
          </a:p>
          <a:p>
            <a:r>
              <a:rPr lang="en-US" dirty="0"/>
              <a:t>44% of Australian young people ages 12-17 report having a negative online experience in the last 6 months (</a:t>
            </a:r>
            <a:r>
              <a:rPr lang="en-US" dirty="0" err="1"/>
              <a:t>eSafety</a:t>
            </a:r>
            <a:r>
              <a:rPr lang="en-US" dirty="0"/>
              <a:t> Commissioner, 2021).</a:t>
            </a:r>
          </a:p>
          <a:p>
            <a:r>
              <a:rPr lang="en-US" dirty="0"/>
              <a:t>Trends: Cyberbullying exists in all age groups, decreasing with age.</a:t>
            </a:r>
          </a:p>
        </p:txBody>
      </p:sp>
      <p:graphicFrame>
        <p:nvGraphicFramePr>
          <p:cNvPr id="4" name="Chart 3">
            <a:extLst>
              <a:ext uri="{FF2B5EF4-FFF2-40B4-BE49-F238E27FC236}">
                <a16:creationId xmlns:a16="http://schemas.microsoft.com/office/drawing/2014/main" id="{7DD91FDD-040A-5AB4-4DEA-F9E058CD91EA}"/>
              </a:ext>
            </a:extLst>
          </p:cNvPr>
          <p:cNvGraphicFramePr/>
          <p:nvPr>
            <p:extLst>
              <p:ext uri="{D42A27DB-BD31-4B8C-83A1-F6EECF244321}">
                <p14:modId xmlns:p14="http://schemas.microsoft.com/office/powerpoint/2010/main" val="2088253859"/>
              </p:ext>
            </p:extLst>
          </p:nvPr>
        </p:nvGraphicFramePr>
        <p:xfrm>
          <a:off x="782320" y="2199132"/>
          <a:ext cx="5313680" cy="379476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708E32C0-B9B8-8377-F7E3-64598CA4CAA6}"/>
              </a:ext>
            </a:extLst>
          </p:cNvPr>
          <p:cNvSpPr txBox="1"/>
          <p:nvPr/>
        </p:nvSpPr>
        <p:spPr>
          <a:xfrm>
            <a:off x="777240" y="5909310"/>
            <a:ext cx="3113532" cy="307777"/>
          </a:xfrm>
          <a:prstGeom prst="rect">
            <a:avLst/>
          </a:prstGeom>
          <a:noFill/>
        </p:spPr>
        <p:txBody>
          <a:bodyPr wrap="square">
            <a:spAutoFit/>
          </a:bodyPr>
          <a:lstStyle/>
          <a:p>
            <a:r>
              <a:rPr lang="en-US" sz="1400" baseline="0" dirty="0"/>
              <a:t>(Data based on APS, 2020)</a:t>
            </a:r>
            <a:endParaRPr lang="en-US" sz="1400" dirty="0"/>
          </a:p>
        </p:txBody>
      </p:sp>
    </p:spTree>
    <p:extLst>
      <p:ext uri="{BB962C8B-B14F-4D97-AF65-F5344CB8AC3E}">
        <p14:creationId xmlns:p14="http://schemas.microsoft.com/office/powerpoint/2010/main" val="3485941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55569-4B77-4933-438D-79C0978DEC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95F0D2-A194-B73C-69F2-F0826AFA041C}"/>
              </a:ext>
            </a:extLst>
          </p:cNvPr>
          <p:cNvSpPr>
            <a:spLocks noGrp="1"/>
          </p:cNvSpPr>
          <p:nvPr>
            <p:ph type="title"/>
          </p:nvPr>
        </p:nvSpPr>
        <p:spPr/>
        <p:txBody>
          <a:bodyPr>
            <a:normAutofit/>
          </a:bodyPr>
          <a:lstStyle/>
          <a:p>
            <a:r>
              <a:rPr lang="en-US" sz="4800" dirty="0"/>
              <a:t>CASE: Iskander v </a:t>
            </a:r>
            <a:r>
              <a:rPr lang="en-US" sz="4800" dirty="0" err="1"/>
              <a:t>Barcos</a:t>
            </a:r>
            <a:r>
              <a:rPr lang="en-US" sz="4800" dirty="0"/>
              <a:t> [2023] VCC 2074</a:t>
            </a:r>
          </a:p>
        </p:txBody>
      </p:sp>
      <p:sp>
        <p:nvSpPr>
          <p:cNvPr id="3" name="Content Placeholder 2">
            <a:extLst>
              <a:ext uri="{FF2B5EF4-FFF2-40B4-BE49-F238E27FC236}">
                <a16:creationId xmlns:a16="http://schemas.microsoft.com/office/drawing/2014/main" id="{B8E76EC0-608F-886F-410F-0F654BEF7835}"/>
              </a:ext>
            </a:extLst>
          </p:cNvPr>
          <p:cNvSpPr>
            <a:spLocks noGrp="1"/>
          </p:cNvSpPr>
          <p:nvPr>
            <p:ph idx="1"/>
          </p:nvPr>
        </p:nvSpPr>
        <p:spPr>
          <a:ln>
            <a:solidFill>
              <a:schemeClr val="tx1"/>
            </a:solidFill>
          </a:ln>
        </p:spPr>
        <p:txBody>
          <a:bodyPr/>
          <a:lstStyle/>
          <a:p>
            <a:r>
              <a:rPr lang="en-US" dirty="0"/>
              <a:t>Summary: In 2022, Auto trimmer </a:t>
            </a:r>
            <a:r>
              <a:rPr lang="en-GB" dirty="0"/>
              <a:t>Michael Iskander was falsely accused by his former employer, David </a:t>
            </a:r>
            <a:r>
              <a:rPr lang="en-GB" dirty="0" err="1"/>
              <a:t>Barcos</a:t>
            </a:r>
            <a:r>
              <a:rPr lang="en-GB" dirty="0"/>
              <a:t> of BNB </a:t>
            </a:r>
            <a:r>
              <a:rPr lang="en-GB" dirty="0" err="1"/>
              <a:t>Autohaus</a:t>
            </a:r>
            <a:r>
              <a:rPr lang="en-GB" dirty="0"/>
              <a:t>, for scamming a customer (</a:t>
            </a:r>
            <a:r>
              <a:rPr lang="en-GB" dirty="0" err="1"/>
              <a:t>StonegateLegal.com</a:t>
            </a:r>
            <a:r>
              <a:rPr lang="en-GB" dirty="0"/>
              <a:t> 2024). </a:t>
            </a:r>
          </a:p>
          <a:p>
            <a:r>
              <a:rPr lang="en-GB" dirty="0">
                <a:highlight>
                  <a:srgbClr val="C0C0C0"/>
                </a:highlight>
              </a:rPr>
              <a:t>Situation and Target: </a:t>
            </a:r>
            <a:r>
              <a:rPr lang="en-GB" dirty="0" err="1">
                <a:highlight>
                  <a:srgbClr val="C0C0C0"/>
                </a:highlight>
              </a:rPr>
              <a:t>Barcos</a:t>
            </a:r>
            <a:r>
              <a:rPr lang="en-GB" dirty="0">
                <a:highlight>
                  <a:srgbClr val="C0C0C0"/>
                </a:highlight>
              </a:rPr>
              <a:t> posted on his business Facebook page defaming Iskander, targeting Iskander’s business reputation.</a:t>
            </a:r>
          </a:p>
          <a:p>
            <a:r>
              <a:rPr lang="en-GB" dirty="0">
                <a:highlight>
                  <a:srgbClr val="FFC000"/>
                </a:highlight>
              </a:rPr>
              <a:t>Impact &amp; Resolution: The business Facebook page had 20,000 followers and this could severely damage Iskander’s livelihood and reputation. As such, Iskander sued </a:t>
            </a:r>
            <a:r>
              <a:rPr lang="en-GB" dirty="0" err="1">
                <a:highlight>
                  <a:srgbClr val="FFC000"/>
                </a:highlight>
              </a:rPr>
              <a:t>Barcos</a:t>
            </a:r>
            <a:r>
              <a:rPr lang="en-GB" dirty="0">
                <a:highlight>
                  <a:srgbClr val="FFC000"/>
                </a:highlight>
              </a:rPr>
              <a:t>, </a:t>
            </a:r>
            <a:r>
              <a:rPr lang="en-GB" dirty="0" err="1">
                <a:highlight>
                  <a:srgbClr val="FFC000"/>
                </a:highlight>
              </a:rPr>
              <a:t>Barcos</a:t>
            </a:r>
            <a:r>
              <a:rPr lang="en-GB" dirty="0">
                <a:highlight>
                  <a:srgbClr val="FFC000"/>
                </a:highlight>
              </a:rPr>
              <a:t> defaulted. </a:t>
            </a:r>
          </a:p>
          <a:p>
            <a:r>
              <a:rPr lang="en-GB" dirty="0"/>
              <a:t>The judge found fabricated evidence and</a:t>
            </a:r>
          </a:p>
          <a:p>
            <a:pPr marL="0" indent="0">
              <a:buNone/>
            </a:pPr>
            <a:r>
              <a:rPr lang="en-GB" dirty="0"/>
              <a:t>malicious intent to harm Iskander’s business, </a:t>
            </a:r>
          </a:p>
          <a:p>
            <a:pPr marL="0" indent="0">
              <a:buNone/>
            </a:pPr>
            <a:r>
              <a:rPr lang="en-GB" dirty="0"/>
              <a:t>and awarded $90,000 in damages.</a:t>
            </a:r>
          </a:p>
          <a:p>
            <a:pPr marL="0" indent="0">
              <a:buNone/>
            </a:pPr>
            <a:endParaRPr lang="en-US" dirty="0"/>
          </a:p>
          <a:p>
            <a:endParaRPr lang="en-US" dirty="0"/>
          </a:p>
        </p:txBody>
      </p:sp>
      <p:pic>
        <p:nvPicPr>
          <p:cNvPr id="5" name="Picture 4" descr="A white paper with black text&#10;&#10;Description automatically generated">
            <a:extLst>
              <a:ext uri="{FF2B5EF4-FFF2-40B4-BE49-F238E27FC236}">
                <a16:creationId xmlns:a16="http://schemas.microsoft.com/office/drawing/2014/main" id="{F165ABAA-E0C1-A3C9-EB2B-3FF89C250F2C}"/>
              </a:ext>
            </a:extLst>
          </p:cNvPr>
          <p:cNvPicPr>
            <a:picLocks noChangeAspect="1"/>
          </p:cNvPicPr>
          <p:nvPr/>
        </p:nvPicPr>
        <p:blipFill>
          <a:blip r:embed="rId3"/>
          <a:stretch>
            <a:fillRect/>
          </a:stretch>
        </p:blipFill>
        <p:spPr>
          <a:xfrm>
            <a:off x="7004304" y="4479592"/>
            <a:ext cx="4245864" cy="2061693"/>
          </a:xfrm>
          <a:prstGeom prst="rect">
            <a:avLst/>
          </a:prstGeom>
        </p:spPr>
      </p:pic>
    </p:spTree>
    <p:extLst>
      <p:ext uri="{BB962C8B-B14F-4D97-AF65-F5344CB8AC3E}">
        <p14:creationId xmlns:p14="http://schemas.microsoft.com/office/powerpoint/2010/main" val="2053268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D8A20-EE6F-33C7-127C-4BEADA4F85F7}"/>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C03E491-8DBD-90EA-63E7-3E04EC11B92B}"/>
              </a:ext>
            </a:extLst>
          </p:cNvPr>
          <p:cNvSpPr>
            <a:spLocks noGrp="1"/>
          </p:cNvSpPr>
          <p:nvPr>
            <p:ph idx="1"/>
          </p:nvPr>
        </p:nvSpPr>
        <p:spPr>
          <a:xfrm>
            <a:off x="1069848" y="2121408"/>
            <a:ext cx="10058400" cy="4050792"/>
          </a:xfrm>
          <a:ln>
            <a:solidFill>
              <a:schemeClr val="tx1"/>
            </a:solidFill>
          </a:ln>
        </p:spPr>
        <p:txBody>
          <a:bodyPr/>
          <a:lstStyle/>
          <a:p>
            <a:endParaRPr lang="en-US" dirty="0"/>
          </a:p>
          <a:p>
            <a:endParaRPr lang="en-US" dirty="0"/>
          </a:p>
        </p:txBody>
      </p:sp>
      <p:sp>
        <p:nvSpPr>
          <p:cNvPr id="4" name="Title 1">
            <a:extLst>
              <a:ext uri="{FF2B5EF4-FFF2-40B4-BE49-F238E27FC236}">
                <a16:creationId xmlns:a16="http://schemas.microsoft.com/office/drawing/2014/main" id="{235712C3-1D21-B664-C9B6-A0CFD7338247}"/>
              </a:ext>
            </a:extLst>
          </p:cNvPr>
          <p:cNvSpPr>
            <a:spLocks noGrp="1"/>
          </p:cNvSpPr>
          <p:nvPr>
            <p:ph type="title"/>
          </p:nvPr>
        </p:nvSpPr>
        <p:spPr/>
        <p:txBody>
          <a:bodyPr>
            <a:normAutofit/>
          </a:bodyPr>
          <a:lstStyle/>
          <a:p>
            <a:r>
              <a:rPr lang="en-US" sz="4800" dirty="0"/>
              <a:t>LESSONS: Iskander v </a:t>
            </a:r>
            <a:r>
              <a:rPr lang="en-US" sz="4800" dirty="0" err="1"/>
              <a:t>Barcos</a:t>
            </a:r>
            <a:r>
              <a:rPr lang="en-US" sz="4800" dirty="0"/>
              <a:t> [2023] VCC 2074</a:t>
            </a:r>
          </a:p>
        </p:txBody>
      </p:sp>
      <p:sp>
        <p:nvSpPr>
          <p:cNvPr id="7" name="TextBox 6">
            <a:extLst>
              <a:ext uri="{FF2B5EF4-FFF2-40B4-BE49-F238E27FC236}">
                <a16:creationId xmlns:a16="http://schemas.microsoft.com/office/drawing/2014/main" id="{51225E6C-DEA2-6D09-7B0D-0E10CCDDC795}"/>
              </a:ext>
            </a:extLst>
          </p:cNvPr>
          <p:cNvSpPr txBox="1"/>
          <p:nvPr/>
        </p:nvSpPr>
        <p:spPr>
          <a:xfrm>
            <a:off x="1066800" y="2279534"/>
            <a:ext cx="10055352" cy="2308324"/>
          </a:xfrm>
          <a:prstGeom prst="rect">
            <a:avLst/>
          </a:prstGeom>
          <a:noFill/>
        </p:spPr>
        <p:txBody>
          <a:bodyPr wrap="square" rtlCol="0">
            <a:spAutoFit/>
          </a:bodyPr>
          <a:lstStyle/>
          <a:p>
            <a:r>
              <a:rPr lang="en-US" dirty="0"/>
              <a:t>PREVENTION &amp; PROACTIVE MEASURES ON AVAILABILITY AND INTEGRITY:</a:t>
            </a:r>
          </a:p>
          <a:p>
            <a:pPr marL="342900" indent="-342900">
              <a:buAutoNum type="arabicPeriod"/>
            </a:pPr>
            <a:r>
              <a:rPr lang="en-US" dirty="0">
                <a:latin typeface="Rockwell" panose="02060603020205020403" pitchFamily="18" charset="77"/>
              </a:rPr>
              <a:t>Screenshot/record evidence to ensure that it is available and cannot be tampered with/deleted</a:t>
            </a:r>
          </a:p>
          <a:p>
            <a:pPr marL="342900" indent="-342900">
              <a:buAutoNum type="arabicPeriod"/>
            </a:pPr>
            <a:r>
              <a:rPr lang="en-US" dirty="0">
                <a:latin typeface="Rockwell" panose="02060603020205020403" pitchFamily="18" charset="77"/>
              </a:rPr>
              <a:t>Consulting lawyers and using the appropriate legal tools, including defamation act and the serious harm threshold to ensure integrity of business and reputation is mended.</a:t>
            </a:r>
          </a:p>
          <a:p>
            <a:pPr marL="342900" indent="-342900">
              <a:buFontTx/>
              <a:buAutoNum type="arabicPeriod"/>
            </a:pPr>
            <a:r>
              <a:rPr lang="en-US" dirty="0">
                <a:highlight>
                  <a:srgbClr val="FFFF00"/>
                </a:highlight>
                <a:latin typeface="Rockwell" panose="02060603020205020403" pitchFamily="18" charset="77"/>
              </a:rPr>
              <a:t>NOTE:  This is a case where the perpetrator is identifiable and the intent is clear.</a:t>
            </a:r>
          </a:p>
          <a:p>
            <a:pPr marL="342900" indent="-342900">
              <a:buAutoNum type="arabicPeriod"/>
            </a:pPr>
            <a:endParaRPr lang="en-US" dirty="0">
              <a:highlight>
                <a:srgbClr val="FFFF00"/>
              </a:highlight>
              <a:latin typeface="Rockwell" panose="02060603020205020403" pitchFamily="18" charset="77"/>
            </a:endParaRPr>
          </a:p>
          <a:p>
            <a:pPr marL="342900" indent="-342900">
              <a:buAutoNum type="arabicPeriod"/>
            </a:pPr>
            <a:endParaRPr lang="en-US" dirty="0">
              <a:latin typeface="Rockwell" panose="02060603020205020403" pitchFamily="18" charset="77"/>
            </a:endParaRPr>
          </a:p>
        </p:txBody>
      </p:sp>
      <p:pic>
        <p:nvPicPr>
          <p:cNvPr id="3" name="Picture 2" descr="A screenshot of a message&#10;&#10;Description automatically generated">
            <a:extLst>
              <a:ext uri="{FF2B5EF4-FFF2-40B4-BE49-F238E27FC236}">
                <a16:creationId xmlns:a16="http://schemas.microsoft.com/office/drawing/2014/main" id="{74DC917F-211A-B8BB-F6CB-7895AB21CF9B}"/>
              </a:ext>
            </a:extLst>
          </p:cNvPr>
          <p:cNvPicPr>
            <a:picLocks noChangeAspect="1"/>
          </p:cNvPicPr>
          <p:nvPr/>
        </p:nvPicPr>
        <p:blipFill>
          <a:blip r:embed="rId3"/>
          <a:stretch>
            <a:fillRect/>
          </a:stretch>
        </p:blipFill>
        <p:spPr>
          <a:xfrm>
            <a:off x="6086856" y="4021206"/>
            <a:ext cx="5035296" cy="2146776"/>
          </a:xfrm>
          <a:prstGeom prst="rect">
            <a:avLst/>
          </a:prstGeom>
        </p:spPr>
      </p:pic>
      <p:sp>
        <p:nvSpPr>
          <p:cNvPr id="5" name="TextBox 4">
            <a:extLst>
              <a:ext uri="{FF2B5EF4-FFF2-40B4-BE49-F238E27FC236}">
                <a16:creationId xmlns:a16="http://schemas.microsoft.com/office/drawing/2014/main" id="{78FD68CC-B3C0-AF27-F9CA-CFF82F0B042B}"/>
              </a:ext>
            </a:extLst>
          </p:cNvPr>
          <p:cNvSpPr txBox="1"/>
          <p:nvPr/>
        </p:nvSpPr>
        <p:spPr>
          <a:xfrm>
            <a:off x="6086856" y="6167982"/>
            <a:ext cx="10055352" cy="369332"/>
          </a:xfrm>
          <a:prstGeom prst="rect">
            <a:avLst/>
          </a:prstGeom>
          <a:noFill/>
        </p:spPr>
        <p:txBody>
          <a:bodyPr wrap="square" rtlCol="0">
            <a:spAutoFit/>
          </a:bodyPr>
          <a:lstStyle/>
          <a:p>
            <a:r>
              <a:rPr lang="en-US" dirty="0">
                <a:latin typeface="Rockwell" panose="02060603020205020403" pitchFamily="18" charset="77"/>
              </a:rPr>
              <a:t>Loss of business opportunities (</a:t>
            </a:r>
            <a:r>
              <a:rPr lang="en-US" dirty="0" err="1">
                <a:latin typeface="Rockwell" panose="02060603020205020403" pitchFamily="18" charset="77"/>
              </a:rPr>
              <a:t>Austlii</a:t>
            </a:r>
            <a:r>
              <a:rPr lang="en-US" dirty="0">
                <a:latin typeface="Rockwell" panose="02060603020205020403" pitchFamily="18" charset="77"/>
              </a:rPr>
              <a:t>, 2022)</a:t>
            </a:r>
          </a:p>
        </p:txBody>
      </p:sp>
      <p:pic>
        <p:nvPicPr>
          <p:cNvPr id="13" name="Graphic 12" descr="Scales of justice with solid fill">
            <a:extLst>
              <a:ext uri="{FF2B5EF4-FFF2-40B4-BE49-F238E27FC236}">
                <a16:creationId xmlns:a16="http://schemas.microsoft.com/office/drawing/2014/main" id="{744E0F0F-E9F5-A709-4A61-9402FD7F30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22735" y="4033860"/>
            <a:ext cx="1847127" cy="1689576"/>
          </a:xfrm>
          <a:prstGeom prst="rect">
            <a:avLst/>
          </a:prstGeom>
        </p:spPr>
      </p:pic>
    </p:spTree>
    <p:extLst>
      <p:ext uri="{BB962C8B-B14F-4D97-AF65-F5344CB8AC3E}">
        <p14:creationId xmlns:p14="http://schemas.microsoft.com/office/powerpoint/2010/main" val="2790182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0AD76-F87F-3310-4866-10AAC99024B9}"/>
              </a:ext>
            </a:extLst>
          </p:cNvPr>
          <p:cNvSpPr>
            <a:spLocks noGrp="1"/>
          </p:cNvSpPr>
          <p:nvPr>
            <p:ph type="title"/>
          </p:nvPr>
        </p:nvSpPr>
        <p:spPr/>
        <p:txBody>
          <a:bodyPr>
            <a:normAutofit/>
          </a:bodyPr>
          <a:lstStyle/>
          <a:p>
            <a:r>
              <a:rPr lang="en-US" sz="4800" dirty="0"/>
              <a:t>CASE: Amanda Nickerson</a:t>
            </a:r>
          </a:p>
        </p:txBody>
      </p:sp>
      <p:sp>
        <p:nvSpPr>
          <p:cNvPr id="3" name="Content Placeholder 2">
            <a:extLst>
              <a:ext uri="{FF2B5EF4-FFF2-40B4-BE49-F238E27FC236}">
                <a16:creationId xmlns:a16="http://schemas.microsoft.com/office/drawing/2014/main" id="{A2BFD10B-7CEB-0C9B-172B-DF3FDCE93FFB}"/>
              </a:ext>
            </a:extLst>
          </p:cNvPr>
          <p:cNvSpPr>
            <a:spLocks noGrp="1"/>
          </p:cNvSpPr>
          <p:nvPr>
            <p:ph idx="1"/>
          </p:nvPr>
        </p:nvSpPr>
        <p:spPr>
          <a:ln>
            <a:solidFill>
              <a:schemeClr val="tx1"/>
            </a:solidFill>
          </a:ln>
        </p:spPr>
        <p:txBody>
          <a:bodyPr/>
          <a:lstStyle/>
          <a:p>
            <a:r>
              <a:rPr lang="en-US" dirty="0"/>
              <a:t>Summary: Amanda Nickerson, with a 17-year career in the oil and gas industry was cyberstalked for 2 years (2014-2016).</a:t>
            </a:r>
          </a:p>
          <a:p>
            <a:pPr lvl="1"/>
            <a:endParaRPr lang="en-US" dirty="0"/>
          </a:p>
          <a:p>
            <a:endParaRPr lang="en-US" dirty="0"/>
          </a:p>
          <a:p>
            <a:endParaRPr lang="en-US" dirty="0"/>
          </a:p>
        </p:txBody>
      </p:sp>
      <p:sp>
        <p:nvSpPr>
          <p:cNvPr id="5" name="TextBox 4">
            <a:extLst>
              <a:ext uri="{FF2B5EF4-FFF2-40B4-BE49-F238E27FC236}">
                <a16:creationId xmlns:a16="http://schemas.microsoft.com/office/drawing/2014/main" id="{8F285CDF-637C-5DA4-C954-E6C37BF6308C}"/>
              </a:ext>
            </a:extLst>
          </p:cNvPr>
          <p:cNvSpPr txBox="1"/>
          <p:nvPr/>
        </p:nvSpPr>
        <p:spPr>
          <a:xfrm>
            <a:off x="1075944" y="2875154"/>
            <a:ext cx="10058400" cy="1754326"/>
          </a:xfrm>
          <a:prstGeom prst="rect">
            <a:avLst/>
          </a:prstGeom>
          <a:solidFill>
            <a:schemeClr val="tx2">
              <a:lumMod val="40000"/>
              <a:lumOff val="60000"/>
            </a:schemeClr>
          </a:solidFill>
        </p:spPr>
        <p:txBody>
          <a:bodyPr wrap="square" rtlCol="0">
            <a:spAutoFit/>
          </a:bodyPr>
          <a:lstStyle/>
          <a:p>
            <a:r>
              <a:rPr lang="en-US" dirty="0"/>
              <a:t>What happened: </a:t>
            </a:r>
          </a:p>
          <a:p>
            <a:r>
              <a:rPr lang="en-US" dirty="0"/>
              <a:t>        Attacker created fake profiles on escort sites, cheater sites, fake social media sites</a:t>
            </a:r>
          </a:p>
          <a:p>
            <a:pPr lvl="1"/>
            <a:r>
              <a:rPr lang="en-US" dirty="0"/>
              <a:t>Attacker threatened her over the phone and physically sent mail to company to harass her</a:t>
            </a:r>
          </a:p>
          <a:p>
            <a:pPr lvl="1"/>
            <a:r>
              <a:rPr lang="en-US" dirty="0"/>
              <a:t>Attacker moved on to attack her friends and family and created false reviews for her company</a:t>
            </a:r>
          </a:p>
          <a:p>
            <a:pPr lvl="1"/>
            <a:r>
              <a:rPr lang="en-US" dirty="0"/>
              <a:t>Attacker demands that she break up with her boyfriend in return for stopping the attack</a:t>
            </a:r>
          </a:p>
        </p:txBody>
      </p:sp>
      <p:sp>
        <p:nvSpPr>
          <p:cNvPr id="6" name="TextBox 5">
            <a:extLst>
              <a:ext uri="{FF2B5EF4-FFF2-40B4-BE49-F238E27FC236}">
                <a16:creationId xmlns:a16="http://schemas.microsoft.com/office/drawing/2014/main" id="{35DB29C1-4B04-352C-1DC0-4FB11718F93F}"/>
              </a:ext>
            </a:extLst>
          </p:cNvPr>
          <p:cNvSpPr txBox="1"/>
          <p:nvPr/>
        </p:nvSpPr>
        <p:spPr>
          <a:xfrm>
            <a:off x="1075944" y="4629480"/>
            <a:ext cx="10058400" cy="1477328"/>
          </a:xfrm>
          <a:prstGeom prst="rect">
            <a:avLst/>
          </a:prstGeom>
          <a:solidFill>
            <a:srgbClr val="FFC000"/>
          </a:solidFill>
        </p:spPr>
        <p:txBody>
          <a:bodyPr wrap="square" rtlCol="0">
            <a:spAutoFit/>
          </a:bodyPr>
          <a:lstStyle/>
          <a:p>
            <a:r>
              <a:rPr lang="en-US" dirty="0"/>
              <a:t>What was under attack: </a:t>
            </a:r>
          </a:p>
          <a:p>
            <a:r>
              <a:rPr lang="en-US" dirty="0"/>
              <a:t>        Her reputation, professionally and personally</a:t>
            </a:r>
          </a:p>
          <a:p>
            <a:r>
              <a:rPr lang="en-US" dirty="0"/>
              <a:t>        Her health, especially mental health</a:t>
            </a:r>
          </a:p>
          <a:p>
            <a:pPr lvl="1"/>
            <a:r>
              <a:rPr lang="en-US" dirty="0"/>
              <a:t>Her personal relationships and support system</a:t>
            </a:r>
          </a:p>
          <a:p>
            <a:pPr lvl="1"/>
            <a:r>
              <a:rPr lang="en-US" dirty="0"/>
              <a:t>Her company’s reputation and her livelihood</a:t>
            </a:r>
          </a:p>
        </p:txBody>
      </p:sp>
      <p:pic>
        <p:nvPicPr>
          <p:cNvPr id="8" name="Picture 7" descr="A screenshot of a web page&#10;&#10;Description automatically generated">
            <a:extLst>
              <a:ext uri="{FF2B5EF4-FFF2-40B4-BE49-F238E27FC236}">
                <a16:creationId xmlns:a16="http://schemas.microsoft.com/office/drawing/2014/main" id="{6DFC36B8-A874-5F2F-33CC-425A70557C00}"/>
              </a:ext>
            </a:extLst>
          </p:cNvPr>
          <p:cNvPicPr>
            <a:picLocks noChangeAspect="1"/>
          </p:cNvPicPr>
          <p:nvPr/>
        </p:nvPicPr>
        <p:blipFill>
          <a:blip r:embed="rId2"/>
          <a:stretch>
            <a:fillRect/>
          </a:stretch>
        </p:blipFill>
        <p:spPr>
          <a:xfrm>
            <a:off x="8570174" y="4764025"/>
            <a:ext cx="3376716" cy="1798811"/>
          </a:xfrm>
          <a:prstGeom prst="rect">
            <a:avLst/>
          </a:prstGeom>
        </p:spPr>
      </p:pic>
    </p:spTree>
    <p:extLst>
      <p:ext uri="{BB962C8B-B14F-4D97-AF65-F5344CB8AC3E}">
        <p14:creationId xmlns:p14="http://schemas.microsoft.com/office/powerpoint/2010/main" val="180741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5364D3A3-87C5-937E-3622-3E9F737E5382}"/>
              </a:ext>
            </a:extLst>
          </p:cNvPr>
          <p:cNvSpPr>
            <a:spLocks noGrp="1"/>
          </p:cNvSpPr>
          <p:nvPr>
            <p:ph idx="1"/>
          </p:nvPr>
        </p:nvSpPr>
        <p:spPr>
          <a:xfrm>
            <a:off x="1069848" y="2121408"/>
            <a:ext cx="10058400" cy="4050792"/>
          </a:xfrm>
          <a:ln>
            <a:solidFill>
              <a:schemeClr val="tx1"/>
            </a:solidFill>
          </a:ln>
        </p:spPr>
        <p:txBody>
          <a:bodyPr/>
          <a:lstStyle/>
          <a:p>
            <a:endParaRPr lang="en-US" dirty="0"/>
          </a:p>
          <a:p>
            <a:endParaRPr lang="en-US" dirty="0"/>
          </a:p>
        </p:txBody>
      </p:sp>
      <p:sp>
        <p:nvSpPr>
          <p:cNvPr id="4" name="Title 1">
            <a:extLst>
              <a:ext uri="{FF2B5EF4-FFF2-40B4-BE49-F238E27FC236}">
                <a16:creationId xmlns:a16="http://schemas.microsoft.com/office/drawing/2014/main" id="{D8008B83-68FE-E663-F544-EA13CF623257}"/>
              </a:ext>
            </a:extLst>
          </p:cNvPr>
          <p:cNvSpPr>
            <a:spLocks noGrp="1"/>
          </p:cNvSpPr>
          <p:nvPr>
            <p:ph type="title"/>
          </p:nvPr>
        </p:nvSpPr>
        <p:spPr/>
        <p:txBody>
          <a:bodyPr>
            <a:normAutofit/>
          </a:bodyPr>
          <a:lstStyle/>
          <a:p>
            <a:r>
              <a:rPr lang="en-US" sz="4800" dirty="0"/>
              <a:t>CASE: Amanda Nickerson</a:t>
            </a:r>
          </a:p>
        </p:txBody>
      </p:sp>
      <p:sp>
        <p:nvSpPr>
          <p:cNvPr id="6" name="TextBox 5">
            <a:extLst>
              <a:ext uri="{FF2B5EF4-FFF2-40B4-BE49-F238E27FC236}">
                <a16:creationId xmlns:a16="http://schemas.microsoft.com/office/drawing/2014/main" id="{AAC135F7-4A17-E1C1-3120-1DC119127A9F}"/>
              </a:ext>
            </a:extLst>
          </p:cNvPr>
          <p:cNvSpPr txBox="1"/>
          <p:nvPr/>
        </p:nvSpPr>
        <p:spPr>
          <a:xfrm>
            <a:off x="1075944" y="2139696"/>
            <a:ext cx="10046208" cy="1754326"/>
          </a:xfrm>
          <a:prstGeom prst="rect">
            <a:avLst/>
          </a:prstGeom>
          <a:solidFill>
            <a:srgbClr val="FFC000"/>
          </a:solidFill>
        </p:spPr>
        <p:txBody>
          <a:bodyPr wrap="square" rtlCol="0">
            <a:spAutoFit/>
          </a:bodyPr>
          <a:lstStyle/>
          <a:p>
            <a:r>
              <a:rPr lang="en-US" dirty="0"/>
              <a:t>Impact: </a:t>
            </a:r>
          </a:p>
          <a:p>
            <a:pPr lvl="1"/>
            <a:r>
              <a:rPr lang="en-US" dirty="0"/>
              <a:t>-    Loss of reputation “walk into business meetings and … asked about intimate things”</a:t>
            </a:r>
          </a:p>
          <a:p>
            <a:pPr marL="742950" lvl="1" indent="-285750">
              <a:buFontTx/>
              <a:buChar char="-"/>
            </a:pPr>
            <a:r>
              <a:rPr lang="en-US" dirty="0"/>
              <a:t>Loss of livelihood - “I ended up losing contracts and ultimately my job.” </a:t>
            </a:r>
          </a:p>
          <a:p>
            <a:pPr marL="742950" lvl="1" indent="-285750">
              <a:buFontTx/>
              <a:buChar char="-"/>
            </a:pPr>
            <a:r>
              <a:rPr lang="en-US" dirty="0"/>
              <a:t>Psychological distress – “I couldn’t trust anyone around me.”</a:t>
            </a:r>
          </a:p>
          <a:p>
            <a:pPr lvl="1"/>
            <a:r>
              <a:rPr lang="en-US" dirty="0"/>
              <a:t>-    Betrayal/loss of support from others - “Some even exploited the situation to pressure me for money, blaming me for the impact my stalker had on their lives.”</a:t>
            </a:r>
          </a:p>
        </p:txBody>
      </p:sp>
      <p:sp>
        <p:nvSpPr>
          <p:cNvPr id="7" name="TextBox 6">
            <a:extLst>
              <a:ext uri="{FF2B5EF4-FFF2-40B4-BE49-F238E27FC236}">
                <a16:creationId xmlns:a16="http://schemas.microsoft.com/office/drawing/2014/main" id="{B3D2A99F-7EBF-8F40-EFC9-53E5F5D76C37}"/>
              </a:ext>
            </a:extLst>
          </p:cNvPr>
          <p:cNvSpPr txBox="1"/>
          <p:nvPr/>
        </p:nvSpPr>
        <p:spPr>
          <a:xfrm>
            <a:off x="1063752" y="3903166"/>
            <a:ext cx="10058400" cy="2585323"/>
          </a:xfrm>
          <a:prstGeom prst="rect">
            <a:avLst/>
          </a:prstGeom>
          <a:noFill/>
        </p:spPr>
        <p:txBody>
          <a:bodyPr wrap="square" rtlCol="0">
            <a:spAutoFit/>
          </a:bodyPr>
          <a:lstStyle/>
          <a:p>
            <a:r>
              <a:rPr lang="en-US" dirty="0"/>
              <a:t>Resolution:</a:t>
            </a:r>
          </a:p>
          <a:p>
            <a:r>
              <a:rPr lang="en-US" dirty="0"/>
              <a:t>       -  Unfortunately, the police and FBI could not help her since her case was low priority compared to child pornography or murder.</a:t>
            </a:r>
          </a:p>
          <a:p>
            <a:r>
              <a:rPr lang="en-US" dirty="0"/>
              <a:t>        - She did not give into the demands of the attacker and wrote a blog to detail her experience and share her voice. She had friends and family who were supporting her.</a:t>
            </a:r>
          </a:p>
          <a:p>
            <a:r>
              <a:rPr lang="en-US" dirty="0"/>
              <a:t>       -  A forensic cyber investigator and crime analyst took her case and helped her increase operational security and helped her regain mental resilience.</a:t>
            </a:r>
          </a:p>
          <a:p>
            <a:r>
              <a:rPr lang="en-US" dirty="0"/>
              <a:t>       -  After two years, the cyber stalker apologized on tumbler and stopped suddenly.</a:t>
            </a:r>
          </a:p>
          <a:p>
            <a:endParaRPr lang="en-US" dirty="0"/>
          </a:p>
        </p:txBody>
      </p:sp>
    </p:spTree>
    <p:extLst>
      <p:ext uri="{BB962C8B-B14F-4D97-AF65-F5344CB8AC3E}">
        <p14:creationId xmlns:p14="http://schemas.microsoft.com/office/powerpoint/2010/main" val="4139544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5DB2A-8BC6-E688-26CE-E2906DCC47DA}"/>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B31AB763-404B-01D6-4811-1009C5BBC159}"/>
              </a:ext>
            </a:extLst>
          </p:cNvPr>
          <p:cNvSpPr>
            <a:spLocks noGrp="1"/>
          </p:cNvSpPr>
          <p:nvPr>
            <p:ph idx="1"/>
          </p:nvPr>
        </p:nvSpPr>
        <p:spPr>
          <a:xfrm>
            <a:off x="1069848" y="2121408"/>
            <a:ext cx="10058400" cy="4050792"/>
          </a:xfrm>
          <a:ln>
            <a:solidFill>
              <a:schemeClr val="tx1"/>
            </a:solidFill>
          </a:ln>
        </p:spPr>
        <p:txBody>
          <a:bodyPr/>
          <a:lstStyle/>
          <a:p>
            <a:endParaRPr lang="en-US" dirty="0"/>
          </a:p>
          <a:p>
            <a:endParaRPr lang="en-US" dirty="0"/>
          </a:p>
        </p:txBody>
      </p:sp>
      <p:sp>
        <p:nvSpPr>
          <p:cNvPr id="4" name="Title 1">
            <a:extLst>
              <a:ext uri="{FF2B5EF4-FFF2-40B4-BE49-F238E27FC236}">
                <a16:creationId xmlns:a16="http://schemas.microsoft.com/office/drawing/2014/main" id="{08084E49-BE00-6D4A-4C28-C4C05734B478}"/>
              </a:ext>
            </a:extLst>
          </p:cNvPr>
          <p:cNvSpPr>
            <a:spLocks noGrp="1"/>
          </p:cNvSpPr>
          <p:nvPr>
            <p:ph type="title"/>
          </p:nvPr>
        </p:nvSpPr>
        <p:spPr/>
        <p:txBody>
          <a:bodyPr>
            <a:normAutofit/>
          </a:bodyPr>
          <a:lstStyle/>
          <a:p>
            <a:r>
              <a:rPr lang="en-US" sz="4800" dirty="0"/>
              <a:t>LESSONS: Amanda Nickerson </a:t>
            </a:r>
          </a:p>
        </p:txBody>
      </p:sp>
      <p:sp>
        <p:nvSpPr>
          <p:cNvPr id="7" name="TextBox 6">
            <a:extLst>
              <a:ext uri="{FF2B5EF4-FFF2-40B4-BE49-F238E27FC236}">
                <a16:creationId xmlns:a16="http://schemas.microsoft.com/office/drawing/2014/main" id="{048D1524-557A-D30E-DBB7-B221F0A7BE78}"/>
              </a:ext>
            </a:extLst>
          </p:cNvPr>
          <p:cNvSpPr txBox="1"/>
          <p:nvPr/>
        </p:nvSpPr>
        <p:spPr>
          <a:xfrm>
            <a:off x="1066800" y="2279534"/>
            <a:ext cx="10055352" cy="3970318"/>
          </a:xfrm>
          <a:prstGeom prst="rect">
            <a:avLst/>
          </a:prstGeom>
          <a:noFill/>
        </p:spPr>
        <p:txBody>
          <a:bodyPr wrap="square" rtlCol="0">
            <a:spAutoFit/>
          </a:bodyPr>
          <a:lstStyle/>
          <a:p>
            <a:r>
              <a:rPr lang="en-US" dirty="0"/>
              <a:t>PREVENTION MEASURES ON CONFIDENTIALITY, INTEGRITY AND AUTHENTICITY:</a:t>
            </a:r>
          </a:p>
          <a:p>
            <a:pPr marL="342900" indent="-342900">
              <a:buAutoNum type="arabicPeriod"/>
            </a:pPr>
            <a:r>
              <a:rPr lang="en-GB" dirty="0">
                <a:latin typeface="Rockwell" panose="02060603020205020403" pitchFamily="18" charset="77"/>
              </a:rPr>
              <a:t>R</a:t>
            </a:r>
            <a:r>
              <a:rPr lang="en-GB" b="0" i="0" dirty="0">
                <a:effectLst/>
                <a:latin typeface="Rockwell" panose="02060603020205020403" pitchFamily="18" charset="77"/>
              </a:rPr>
              <a:t>emove metadata from public photos and to make sure they are all watermarked</a:t>
            </a:r>
          </a:p>
          <a:p>
            <a:pPr marL="342900" indent="-342900">
              <a:buAutoNum type="arabicPeriod"/>
            </a:pPr>
            <a:r>
              <a:rPr lang="en-GB" b="0" i="0" dirty="0">
                <a:effectLst/>
                <a:latin typeface="Rockwell" panose="02060603020205020403" pitchFamily="18" charset="77"/>
              </a:rPr>
              <a:t>DMCA take down of unauthorised use of copyright images on social media sites</a:t>
            </a:r>
          </a:p>
          <a:p>
            <a:pPr marL="342900" indent="-342900">
              <a:buAutoNum type="arabicPeriod"/>
            </a:pPr>
            <a:r>
              <a:rPr lang="en-US" dirty="0">
                <a:latin typeface="Rockwell" panose="02060603020205020403" pitchFamily="18" charset="77"/>
              </a:rPr>
              <a:t>Password protections: </a:t>
            </a:r>
          </a:p>
          <a:p>
            <a:pPr marL="1257300" lvl="2" indent="-342900">
              <a:buAutoNum type="arabicPeriod"/>
            </a:pPr>
            <a:r>
              <a:rPr lang="en-US" dirty="0">
                <a:latin typeface="Rockwell" panose="02060603020205020403" pitchFamily="18" charset="77"/>
              </a:rPr>
              <a:t>Strong passwords and 2-step authentication for sites</a:t>
            </a:r>
          </a:p>
          <a:p>
            <a:pPr marL="1257300" lvl="2" indent="-342900">
              <a:buAutoNum type="arabicPeriod"/>
            </a:pPr>
            <a:r>
              <a:rPr lang="en-US" dirty="0">
                <a:latin typeface="Rockwell" panose="02060603020205020403" pitchFamily="18" charset="77"/>
              </a:rPr>
              <a:t>Different passwords for personal and work, and change all passwords</a:t>
            </a:r>
          </a:p>
          <a:p>
            <a:pPr marL="1257300" lvl="2" indent="-342900">
              <a:buAutoNum type="arabicPeriod"/>
            </a:pPr>
            <a:r>
              <a:rPr lang="en-US" dirty="0">
                <a:latin typeface="Rockwell" panose="02060603020205020403" pitchFamily="18" charset="77"/>
              </a:rPr>
              <a:t>Install a password keeper</a:t>
            </a:r>
          </a:p>
          <a:p>
            <a:pPr marL="342900" indent="-342900">
              <a:buAutoNum type="arabicPeriod" startAt="4"/>
            </a:pPr>
            <a:r>
              <a:rPr lang="en-US" dirty="0"/>
              <a:t>Control your narrative - “…bolster your legitimate online presence and keep it up to date. The less there is online about you, the easier it is for trolls and stalkers to make your life difficult. Laws lag far behind modern tech… you’ll end up having to hire lawyers to do takedowns.” (H. </a:t>
            </a:r>
            <a:r>
              <a:rPr lang="en-US" dirty="0" err="1"/>
              <a:t>Vescent</a:t>
            </a:r>
            <a:r>
              <a:rPr lang="en-US" dirty="0"/>
              <a:t> &amp; N. Selby, 2020)</a:t>
            </a:r>
          </a:p>
          <a:p>
            <a:pPr marL="342900" indent="-342900">
              <a:buAutoNum type="arabicPeriod" startAt="4"/>
            </a:pPr>
            <a:endParaRPr lang="en-US" dirty="0"/>
          </a:p>
          <a:p>
            <a:r>
              <a:rPr lang="en-US" dirty="0">
                <a:highlight>
                  <a:srgbClr val="FFFF00"/>
                </a:highlight>
              </a:rPr>
              <a:t>Note: This is a case where the attacker changes a variety of tactics, but their true intention doesn’t surface until they issued the ultimatum a few months later.</a:t>
            </a:r>
          </a:p>
        </p:txBody>
      </p:sp>
      <p:pic>
        <p:nvPicPr>
          <p:cNvPr id="3" name="Graphic 2" descr="Keyboard with solid fill">
            <a:extLst>
              <a:ext uri="{FF2B5EF4-FFF2-40B4-BE49-F238E27FC236}">
                <a16:creationId xmlns:a16="http://schemas.microsoft.com/office/drawing/2014/main" id="{4BB2829D-6020-10ED-8236-694D8FED3A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07752" y="1941206"/>
            <a:ext cx="914400" cy="914400"/>
          </a:xfrm>
          <a:prstGeom prst="rect">
            <a:avLst/>
          </a:prstGeom>
        </p:spPr>
      </p:pic>
      <p:pic>
        <p:nvPicPr>
          <p:cNvPr id="6" name="Graphic 5" descr="Lock with solid fill">
            <a:extLst>
              <a:ext uri="{FF2B5EF4-FFF2-40B4-BE49-F238E27FC236}">
                <a16:creationId xmlns:a16="http://schemas.microsoft.com/office/drawing/2014/main" id="{C2482DD3-92E2-6B04-1B46-4B19E2F1F6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13976" y="936226"/>
            <a:ext cx="914400" cy="914400"/>
          </a:xfrm>
          <a:prstGeom prst="rect">
            <a:avLst/>
          </a:prstGeom>
        </p:spPr>
      </p:pic>
      <p:pic>
        <p:nvPicPr>
          <p:cNvPr id="14" name="Graphic 13" descr="Monitor with solid fill">
            <a:extLst>
              <a:ext uri="{FF2B5EF4-FFF2-40B4-BE49-F238E27FC236}">
                <a16:creationId xmlns:a16="http://schemas.microsoft.com/office/drawing/2014/main" id="{C93E3DA8-DEB4-257F-8638-F18D1C6E70D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92893" y="1337702"/>
            <a:ext cx="914400" cy="914400"/>
          </a:xfrm>
          <a:prstGeom prst="rect">
            <a:avLst/>
          </a:prstGeom>
        </p:spPr>
      </p:pic>
    </p:spTree>
    <p:extLst>
      <p:ext uri="{BB962C8B-B14F-4D97-AF65-F5344CB8AC3E}">
        <p14:creationId xmlns:p14="http://schemas.microsoft.com/office/powerpoint/2010/main" val="107924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Wood Type</Template>
  <TotalTime>6375</TotalTime>
  <Words>2793</Words>
  <Application>Microsoft Macintosh PowerPoint</Application>
  <PresentationFormat>Widescreen</PresentationFormat>
  <Paragraphs>176</Paragraphs>
  <Slides>19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Aptos</vt:lpstr>
      <vt:lpstr>Calibri</vt:lpstr>
      <vt:lpstr>Rockwell</vt:lpstr>
      <vt:lpstr>Rockwell Condensed</vt:lpstr>
      <vt:lpstr>Rockwell Extra Bold</vt:lpstr>
      <vt:lpstr>Times New Roman</vt:lpstr>
      <vt:lpstr>Wingdings</vt:lpstr>
      <vt:lpstr>Wood Type</vt:lpstr>
      <vt:lpstr>Dealing with CyberBullying</vt:lpstr>
      <vt:lpstr>Project Overview:</vt:lpstr>
      <vt:lpstr>definition</vt:lpstr>
      <vt:lpstr>PREVALENT ACROSS ALL AGE GROUPS</vt:lpstr>
      <vt:lpstr>CASE: Iskander v Barcos [2023] VCC 2074</vt:lpstr>
      <vt:lpstr>LESSONS: Iskander v Barcos [2023] VCC 2074</vt:lpstr>
      <vt:lpstr>CASE: Amanda Nickerson</vt:lpstr>
      <vt:lpstr>CASE: Amanda Nickerson</vt:lpstr>
      <vt:lpstr>LESSONS: Amanda Nickerson </vt:lpstr>
      <vt:lpstr>CASE: Zhu Yilong</vt:lpstr>
      <vt:lpstr>CASE: Zhu Yilong</vt:lpstr>
      <vt:lpstr>LESSONS: Zhu Yilong</vt:lpstr>
      <vt:lpstr>The Crux of Cyberbullying</vt:lpstr>
      <vt:lpstr>What Can I Do? One, Two, Three!</vt:lpstr>
      <vt:lpstr>What Can I DO - Details</vt:lpstr>
      <vt:lpstr>What Can I DO - Details</vt:lpstr>
      <vt:lpstr>References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Tianyi Angela Lin</dc:creator>
  <cp:lastModifiedBy>Tianyi Angela Lin</cp:lastModifiedBy>
  <cp:revision>307</cp:revision>
  <dcterms:created xsi:type="dcterms:W3CDTF">2024-10-31T05:08:40Z</dcterms:created>
  <dcterms:modified xsi:type="dcterms:W3CDTF">2025-05-06T03:20:27Z</dcterms:modified>
</cp:coreProperties>
</file>